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5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1" r:id="rId1"/>
    <p:sldMasterId id="2147483861" r:id="rId2"/>
    <p:sldMasterId id="2147483863" r:id="rId3"/>
    <p:sldMasterId id="2147483866" r:id="rId4"/>
    <p:sldMasterId id="2147483869" r:id="rId5"/>
    <p:sldMasterId id="2147483888" r:id="rId6"/>
    <p:sldMasterId id="2147483890" r:id="rId7"/>
  </p:sldMasterIdLst>
  <p:notesMasterIdLst>
    <p:notesMasterId r:id="rId64"/>
  </p:notesMasterIdLst>
  <p:handoutMasterIdLst>
    <p:handoutMasterId r:id="rId65"/>
  </p:handoutMasterIdLst>
  <p:sldIdLst>
    <p:sldId id="283" r:id="rId8"/>
    <p:sldId id="382" r:id="rId9"/>
    <p:sldId id="326" r:id="rId10"/>
    <p:sldId id="363" r:id="rId11"/>
    <p:sldId id="259" r:id="rId12"/>
    <p:sldId id="365" r:id="rId13"/>
    <p:sldId id="366" r:id="rId14"/>
    <p:sldId id="367" r:id="rId15"/>
    <p:sldId id="311" r:id="rId16"/>
    <p:sldId id="260" r:id="rId17"/>
    <p:sldId id="261" r:id="rId18"/>
    <p:sldId id="308" r:id="rId19"/>
    <p:sldId id="270" r:id="rId20"/>
    <p:sldId id="371" r:id="rId21"/>
    <p:sldId id="300" r:id="rId22"/>
    <p:sldId id="301" r:id="rId23"/>
    <p:sldId id="304" r:id="rId24"/>
    <p:sldId id="310" r:id="rId25"/>
    <p:sldId id="302" r:id="rId26"/>
    <p:sldId id="303" r:id="rId27"/>
    <p:sldId id="305" r:id="rId28"/>
    <p:sldId id="357" r:id="rId29"/>
    <p:sldId id="263" r:id="rId30"/>
    <p:sldId id="276" r:id="rId31"/>
    <p:sldId id="265" r:id="rId32"/>
    <p:sldId id="267" r:id="rId33"/>
    <p:sldId id="277" r:id="rId34"/>
    <p:sldId id="262" r:id="rId35"/>
    <p:sldId id="313" r:id="rId36"/>
    <p:sldId id="332" r:id="rId37"/>
    <p:sldId id="334" r:id="rId38"/>
    <p:sldId id="333" r:id="rId39"/>
    <p:sldId id="353" r:id="rId40"/>
    <p:sldId id="335" r:id="rId41"/>
    <p:sldId id="373" r:id="rId42"/>
    <p:sldId id="337" r:id="rId43"/>
    <p:sldId id="356" r:id="rId44"/>
    <p:sldId id="340" r:id="rId45"/>
    <p:sldId id="339" r:id="rId46"/>
    <p:sldId id="342" r:id="rId47"/>
    <p:sldId id="361" r:id="rId48"/>
    <p:sldId id="338" r:id="rId49"/>
    <p:sldId id="351" r:id="rId50"/>
    <p:sldId id="358" r:id="rId51"/>
    <p:sldId id="362" r:id="rId52"/>
    <p:sldId id="343" r:id="rId53"/>
    <p:sldId id="345" r:id="rId54"/>
    <p:sldId id="352" r:id="rId55"/>
    <p:sldId id="346" r:id="rId56"/>
    <p:sldId id="347" r:id="rId57"/>
    <p:sldId id="350" r:id="rId58"/>
    <p:sldId id="370" r:id="rId59"/>
    <p:sldId id="364" r:id="rId60"/>
    <p:sldId id="374" r:id="rId61"/>
    <p:sldId id="297" r:id="rId62"/>
    <p:sldId id="383" r:id="rId6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6AFE6832-DCA2-4A8F-B2D1-A28BE6D98F27}">
          <p14:sldIdLst>
            <p14:sldId id="283"/>
            <p14:sldId id="382"/>
            <p14:sldId id="326"/>
            <p14:sldId id="363"/>
            <p14:sldId id="259"/>
            <p14:sldId id="365"/>
            <p14:sldId id="366"/>
            <p14:sldId id="367"/>
          </p14:sldIdLst>
        </p14:section>
        <p14:section name="Study 1" id="{9E578F7E-3FEF-4E3B-AD18-CD56B2EA0DD6}">
          <p14:sldIdLst>
            <p14:sldId id="311"/>
            <p14:sldId id="260"/>
            <p14:sldId id="261"/>
            <p14:sldId id="308"/>
            <p14:sldId id="270"/>
            <p14:sldId id="371"/>
            <p14:sldId id="300"/>
            <p14:sldId id="301"/>
            <p14:sldId id="304"/>
            <p14:sldId id="310"/>
            <p14:sldId id="302"/>
            <p14:sldId id="303"/>
            <p14:sldId id="305"/>
            <p14:sldId id="357"/>
            <p14:sldId id="263"/>
            <p14:sldId id="276"/>
            <p14:sldId id="265"/>
            <p14:sldId id="267"/>
            <p14:sldId id="277"/>
            <p14:sldId id="262"/>
          </p14:sldIdLst>
        </p14:section>
        <p14:section name="Study 2" id="{7D8E0161-8581-4217-8FF5-00D9BFB2FF8E}">
          <p14:sldIdLst>
            <p14:sldId id="313"/>
            <p14:sldId id="332"/>
            <p14:sldId id="334"/>
            <p14:sldId id="333"/>
            <p14:sldId id="353"/>
            <p14:sldId id="335"/>
            <p14:sldId id="373"/>
            <p14:sldId id="337"/>
            <p14:sldId id="356"/>
            <p14:sldId id="340"/>
            <p14:sldId id="339"/>
            <p14:sldId id="342"/>
            <p14:sldId id="361"/>
            <p14:sldId id="338"/>
            <p14:sldId id="351"/>
            <p14:sldId id="358"/>
            <p14:sldId id="362"/>
            <p14:sldId id="343"/>
            <p14:sldId id="345"/>
            <p14:sldId id="352"/>
            <p14:sldId id="346"/>
            <p14:sldId id="347"/>
            <p14:sldId id="350"/>
          </p14:sldIdLst>
        </p14:section>
        <p14:section name="Ending" id="{10CFBBEF-8409-4C65-BCC7-4159679BED31}">
          <p14:sldIdLst>
            <p14:sldId id="370"/>
            <p14:sldId id="364"/>
          </p14:sldIdLst>
        </p14:section>
        <p14:section name="Ongoing Research" id="{461E0D94-F02D-654F-9210-C64E2F0F3A63}">
          <p14:sldIdLst>
            <p14:sldId id="374"/>
            <p14:sldId id="297"/>
            <p14:sldId id="38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5BE"/>
    <a:srgbClr val="013E7C"/>
    <a:srgbClr val="5EAFA6"/>
    <a:srgbClr val="FDD58D"/>
    <a:srgbClr val="023E7C"/>
    <a:srgbClr val="033F7D"/>
    <a:srgbClr val="4F81BD"/>
    <a:srgbClr val="617A98"/>
    <a:srgbClr val="6179A8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30" autoAdjust="0"/>
    <p:restoredTop sz="71781" autoAdjust="0"/>
  </p:normalViewPr>
  <p:slideViewPr>
    <p:cSldViewPr snapToGrid="0">
      <p:cViewPr varScale="1">
        <p:scale>
          <a:sx n="85" d="100"/>
          <a:sy n="85" d="100"/>
        </p:scale>
        <p:origin x="2424" y="168"/>
      </p:cViewPr>
      <p:guideLst/>
    </p:cSldViewPr>
  </p:slideViewPr>
  <p:outlineViewPr>
    <p:cViewPr>
      <p:scale>
        <a:sx n="33" d="100"/>
        <a:sy n="33" d="100"/>
      </p:scale>
      <p:origin x="0" y="-82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00" d="100"/>
        <a:sy n="200" d="100"/>
      </p:scale>
      <p:origin x="0" y="-108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B870DE-2452-584C-A968-76E6E8CFB26C}" type="doc">
      <dgm:prSet loTypeId="urn:microsoft.com/office/officeart/2005/8/layout/cycle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BA6EBE60-55AE-4344-80E1-67171B97677A}">
      <dgm:prSet phldrT="[Text]"/>
      <dgm:spPr/>
      <dgm:t>
        <a:bodyPr/>
        <a:lstStyle/>
        <a:p>
          <a:r>
            <a:rPr lang="en-US" altLang="zh-CN" dirty="0"/>
            <a:t>OS-level</a:t>
          </a:r>
          <a:endParaRPr lang="en-GB" dirty="0"/>
        </a:p>
      </dgm:t>
    </dgm:pt>
    <dgm:pt modelId="{899E771B-1705-374A-9D77-2044592CDB0B}" type="parTrans" cxnId="{BCF736B6-D67C-C645-9D26-6EB9A80056CB}">
      <dgm:prSet/>
      <dgm:spPr/>
      <dgm:t>
        <a:bodyPr/>
        <a:lstStyle/>
        <a:p>
          <a:endParaRPr lang="en-GB"/>
        </a:p>
      </dgm:t>
    </dgm:pt>
    <dgm:pt modelId="{F7BF61EE-72FD-224D-A5E1-0B45F88D4151}" type="sibTrans" cxnId="{BCF736B6-D67C-C645-9D26-6EB9A80056CB}">
      <dgm:prSet/>
      <dgm:spPr>
        <a:solidFill>
          <a:schemeClr val="bg1"/>
        </a:solidFill>
      </dgm:spPr>
      <dgm:t>
        <a:bodyPr/>
        <a:lstStyle/>
        <a:p>
          <a:endParaRPr lang="en-GB"/>
        </a:p>
      </dgm:t>
    </dgm:pt>
    <dgm:pt modelId="{3D459DB2-8852-8E4E-A9AC-5E03BA852CCB}">
      <dgm:prSet phldrT="[Text]"/>
      <dgm:spPr/>
      <dgm:t>
        <a:bodyPr/>
        <a:lstStyle/>
        <a:p>
          <a:r>
            <a:rPr lang="en-US" altLang="zh-CN" dirty="0"/>
            <a:t>SDK-level</a:t>
          </a:r>
          <a:endParaRPr lang="en-GB" dirty="0"/>
        </a:p>
      </dgm:t>
    </dgm:pt>
    <dgm:pt modelId="{B4A3019F-82D3-154E-99CE-AEF5665B5935}" type="parTrans" cxnId="{B2B80E4D-9477-B049-A936-27E6A87376E1}">
      <dgm:prSet/>
      <dgm:spPr/>
      <dgm:t>
        <a:bodyPr/>
        <a:lstStyle/>
        <a:p>
          <a:endParaRPr lang="en-GB"/>
        </a:p>
      </dgm:t>
    </dgm:pt>
    <dgm:pt modelId="{D4A09A0F-2A54-784B-B5C0-37CF7262F89E}" type="sibTrans" cxnId="{B2B80E4D-9477-B049-A936-27E6A87376E1}">
      <dgm:prSet/>
      <dgm:spPr>
        <a:solidFill>
          <a:schemeClr val="bg1"/>
        </a:solidFill>
      </dgm:spPr>
      <dgm:t>
        <a:bodyPr/>
        <a:lstStyle/>
        <a:p>
          <a:endParaRPr lang="en-GB"/>
        </a:p>
      </dgm:t>
    </dgm:pt>
    <dgm:pt modelId="{B4C746B8-8E8C-8241-A8AC-A5E4DC3B2312}" type="pres">
      <dgm:prSet presAssocID="{FBB870DE-2452-584C-A968-76E6E8CFB26C}" presName="cycle" presStyleCnt="0">
        <dgm:presLayoutVars>
          <dgm:dir/>
          <dgm:resizeHandles val="exact"/>
        </dgm:presLayoutVars>
      </dgm:prSet>
      <dgm:spPr/>
    </dgm:pt>
    <dgm:pt modelId="{8BE6DFEB-B253-954D-9154-806681A39173}" type="pres">
      <dgm:prSet presAssocID="{BA6EBE60-55AE-4344-80E1-67171B97677A}" presName="node" presStyleLbl="node1" presStyleIdx="0" presStyleCnt="2" custRadScaleRad="73123">
        <dgm:presLayoutVars>
          <dgm:bulletEnabled val="1"/>
        </dgm:presLayoutVars>
      </dgm:prSet>
      <dgm:spPr/>
    </dgm:pt>
    <dgm:pt modelId="{E6B5F060-6C37-EE4A-A6A2-76C07288A95F}" type="pres">
      <dgm:prSet presAssocID="{F7BF61EE-72FD-224D-A5E1-0B45F88D4151}" presName="sibTrans" presStyleLbl="sibTrans2D1" presStyleIdx="0" presStyleCnt="2"/>
      <dgm:spPr/>
    </dgm:pt>
    <dgm:pt modelId="{96A8E4CE-D83E-C446-ABE0-8A389C073B3E}" type="pres">
      <dgm:prSet presAssocID="{F7BF61EE-72FD-224D-A5E1-0B45F88D4151}" presName="connectorText" presStyleLbl="sibTrans2D1" presStyleIdx="0" presStyleCnt="2"/>
      <dgm:spPr/>
    </dgm:pt>
    <dgm:pt modelId="{3030295A-D6EE-EC4C-8F55-D32C71D97F83}" type="pres">
      <dgm:prSet presAssocID="{3D459DB2-8852-8E4E-A9AC-5E03BA852CCB}" presName="node" presStyleLbl="node1" presStyleIdx="1" presStyleCnt="2">
        <dgm:presLayoutVars>
          <dgm:bulletEnabled val="1"/>
        </dgm:presLayoutVars>
      </dgm:prSet>
      <dgm:spPr/>
    </dgm:pt>
    <dgm:pt modelId="{6686D9C7-4BA1-D549-8426-76A58A7F18F6}" type="pres">
      <dgm:prSet presAssocID="{D4A09A0F-2A54-784B-B5C0-37CF7262F89E}" presName="sibTrans" presStyleLbl="sibTrans2D1" presStyleIdx="1" presStyleCnt="2"/>
      <dgm:spPr/>
    </dgm:pt>
    <dgm:pt modelId="{66503CF4-A616-EC4A-A529-003B657426D2}" type="pres">
      <dgm:prSet presAssocID="{D4A09A0F-2A54-784B-B5C0-37CF7262F89E}" presName="connectorText" presStyleLbl="sibTrans2D1" presStyleIdx="1" presStyleCnt="2"/>
      <dgm:spPr/>
    </dgm:pt>
  </dgm:ptLst>
  <dgm:cxnLst>
    <dgm:cxn modelId="{9328F93B-D2EA-9442-A087-641C055D43BE}" type="presOf" srcId="{D4A09A0F-2A54-784B-B5C0-37CF7262F89E}" destId="{6686D9C7-4BA1-D549-8426-76A58A7F18F6}" srcOrd="0" destOrd="0" presId="urn:microsoft.com/office/officeart/2005/8/layout/cycle2"/>
    <dgm:cxn modelId="{B2B80E4D-9477-B049-A936-27E6A87376E1}" srcId="{FBB870DE-2452-584C-A968-76E6E8CFB26C}" destId="{3D459DB2-8852-8E4E-A9AC-5E03BA852CCB}" srcOrd="1" destOrd="0" parTransId="{B4A3019F-82D3-154E-99CE-AEF5665B5935}" sibTransId="{D4A09A0F-2A54-784B-B5C0-37CF7262F89E}"/>
    <dgm:cxn modelId="{00D49767-E233-2843-8DE8-085BFAFB10A6}" type="presOf" srcId="{3D459DB2-8852-8E4E-A9AC-5E03BA852CCB}" destId="{3030295A-D6EE-EC4C-8F55-D32C71D97F83}" srcOrd="0" destOrd="0" presId="urn:microsoft.com/office/officeart/2005/8/layout/cycle2"/>
    <dgm:cxn modelId="{8EBD3FA5-E16F-6043-B2B6-5DDD4AD00DD4}" type="presOf" srcId="{D4A09A0F-2A54-784B-B5C0-37CF7262F89E}" destId="{66503CF4-A616-EC4A-A529-003B657426D2}" srcOrd="1" destOrd="0" presId="urn:microsoft.com/office/officeart/2005/8/layout/cycle2"/>
    <dgm:cxn modelId="{470B1DB0-6B54-6243-8A61-508004E98E50}" type="presOf" srcId="{FBB870DE-2452-584C-A968-76E6E8CFB26C}" destId="{B4C746B8-8E8C-8241-A8AC-A5E4DC3B2312}" srcOrd="0" destOrd="0" presId="urn:microsoft.com/office/officeart/2005/8/layout/cycle2"/>
    <dgm:cxn modelId="{106469B3-468F-0744-AE11-84DFBAF6F25E}" type="presOf" srcId="{BA6EBE60-55AE-4344-80E1-67171B97677A}" destId="{8BE6DFEB-B253-954D-9154-806681A39173}" srcOrd="0" destOrd="0" presId="urn:microsoft.com/office/officeart/2005/8/layout/cycle2"/>
    <dgm:cxn modelId="{BCF736B6-D67C-C645-9D26-6EB9A80056CB}" srcId="{FBB870DE-2452-584C-A968-76E6E8CFB26C}" destId="{BA6EBE60-55AE-4344-80E1-67171B97677A}" srcOrd="0" destOrd="0" parTransId="{899E771B-1705-374A-9D77-2044592CDB0B}" sibTransId="{F7BF61EE-72FD-224D-A5E1-0B45F88D4151}"/>
    <dgm:cxn modelId="{2ADE0BBF-CDA3-8D49-A874-FB483FBC1053}" type="presOf" srcId="{F7BF61EE-72FD-224D-A5E1-0B45F88D4151}" destId="{E6B5F060-6C37-EE4A-A6A2-76C07288A95F}" srcOrd="0" destOrd="0" presId="urn:microsoft.com/office/officeart/2005/8/layout/cycle2"/>
    <dgm:cxn modelId="{22EF38D3-6051-A346-B6FE-1E19AA4D9D69}" type="presOf" srcId="{F7BF61EE-72FD-224D-A5E1-0B45F88D4151}" destId="{96A8E4CE-D83E-C446-ABE0-8A389C073B3E}" srcOrd="1" destOrd="0" presId="urn:microsoft.com/office/officeart/2005/8/layout/cycle2"/>
    <dgm:cxn modelId="{5FDA2BC5-DE25-A64C-B4B5-03AFCAFB23C6}" type="presParOf" srcId="{B4C746B8-8E8C-8241-A8AC-A5E4DC3B2312}" destId="{8BE6DFEB-B253-954D-9154-806681A39173}" srcOrd="0" destOrd="0" presId="urn:microsoft.com/office/officeart/2005/8/layout/cycle2"/>
    <dgm:cxn modelId="{B3300E12-978B-EB47-B651-15E35D2D0ADB}" type="presParOf" srcId="{B4C746B8-8E8C-8241-A8AC-A5E4DC3B2312}" destId="{E6B5F060-6C37-EE4A-A6A2-76C07288A95F}" srcOrd="1" destOrd="0" presId="urn:microsoft.com/office/officeart/2005/8/layout/cycle2"/>
    <dgm:cxn modelId="{C040F3CF-6535-E840-A685-B6C1F106E394}" type="presParOf" srcId="{E6B5F060-6C37-EE4A-A6A2-76C07288A95F}" destId="{96A8E4CE-D83E-C446-ABE0-8A389C073B3E}" srcOrd="0" destOrd="0" presId="urn:microsoft.com/office/officeart/2005/8/layout/cycle2"/>
    <dgm:cxn modelId="{F2AD5DF8-E1E4-3846-A427-A639851F9EEE}" type="presParOf" srcId="{B4C746B8-8E8C-8241-A8AC-A5E4DC3B2312}" destId="{3030295A-D6EE-EC4C-8F55-D32C71D97F83}" srcOrd="2" destOrd="0" presId="urn:microsoft.com/office/officeart/2005/8/layout/cycle2"/>
    <dgm:cxn modelId="{943CC3E8-25D9-CE45-93E7-F2829360EFD3}" type="presParOf" srcId="{B4C746B8-8E8C-8241-A8AC-A5E4DC3B2312}" destId="{6686D9C7-4BA1-D549-8426-76A58A7F18F6}" srcOrd="3" destOrd="0" presId="urn:microsoft.com/office/officeart/2005/8/layout/cycle2"/>
    <dgm:cxn modelId="{A6617985-0B38-CE4A-851A-08322381775D}" type="presParOf" srcId="{6686D9C7-4BA1-D549-8426-76A58A7F18F6}" destId="{66503CF4-A616-EC4A-A529-003B657426D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E6DFEB-B253-954D-9154-806681A39173}">
      <dsp:nvSpPr>
        <dsp:cNvPr id="0" name=""/>
        <dsp:cNvSpPr/>
      </dsp:nvSpPr>
      <dsp:spPr>
        <a:xfrm>
          <a:off x="281977" y="1006633"/>
          <a:ext cx="1391848" cy="13918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OS-level</a:t>
          </a:r>
          <a:endParaRPr lang="en-GB" sz="2900" kern="1200" dirty="0"/>
        </a:p>
      </dsp:txBody>
      <dsp:txXfrm>
        <a:off x="485808" y="1210464"/>
        <a:ext cx="984186" cy="984186"/>
      </dsp:txXfrm>
    </dsp:sp>
    <dsp:sp modelId="{E6B5F060-6C37-EE4A-A6A2-76C07288A95F}">
      <dsp:nvSpPr>
        <dsp:cNvPr id="0" name=""/>
        <dsp:cNvSpPr/>
      </dsp:nvSpPr>
      <dsp:spPr>
        <a:xfrm rot="21512061">
          <a:off x="1564581" y="826773"/>
          <a:ext cx="676814" cy="46974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>
        <a:off x="1564604" y="922525"/>
        <a:ext cx="535889" cy="281849"/>
      </dsp:txXfrm>
    </dsp:sp>
    <dsp:sp modelId="{3030295A-D6EE-EC4C-8F55-D32C71D97F83}">
      <dsp:nvSpPr>
        <dsp:cNvPr id="0" name=""/>
        <dsp:cNvSpPr/>
      </dsp:nvSpPr>
      <dsp:spPr>
        <a:xfrm>
          <a:off x="2091885" y="1006633"/>
          <a:ext cx="1391848" cy="13918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900" kern="1200" dirty="0"/>
            <a:t>SDK-level</a:t>
          </a:r>
          <a:endParaRPr lang="en-GB" sz="2900" kern="1200" dirty="0"/>
        </a:p>
      </dsp:txBody>
      <dsp:txXfrm>
        <a:off x="2295716" y="1210464"/>
        <a:ext cx="984186" cy="984186"/>
      </dsp:txXfrm>
    </dsp:sp>
    <dsp:sp modelId="{6686D9C7-4BA1-D549-8426-76A58A7F18F6}">
      <dsp:nvSpPr>
        <dsp:cNvPr id="0" name=""/>
        <dsp:cNvSpPr/>
      </dsp:nvSpPr>
      <dsp:spPr>
        <a:xfrm rot="10887939">
          <a:off x="1602879" y="2109573"/>
          <a:ext cx="676814" cy="469749"/>
        </a:xfrm>
        <a:prstGeom prst="rightArrow">
          <a:avLst>
            <a:gd name="adj1" fmla="val 60000"/>
            <a:gd name="adj2" fmla="val 5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100" kern="1200"/>
        </a:p>
      </dsp:txBody>
      <dsp:txXfrm rot="10800000">
        <a:off x="1743781" y="2205325"/>
        <a:ext cx="535889" cy="2818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3B5D165-38A9-4B0E-40CB-16098031D6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8C6988-AA2F-E665-2431-A5B8D0A3D1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688C8-CA75-41E4-A496-491E4C03C040}" type="datetimeFigureOut">
              <a:rPr lang="en-SG" smtClean="0"/>
              <a:t>28/2/25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60C1F2-3E6B-AA3B-0226-D359E900A11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DD5740-A185-3658-C12B-090474C999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6FD-D91B-419B-8409-053A22D715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65932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3F01F-6242-400F-8808-621D39A86C78}" type="datetimeFigureOut">
              <a:rPr lang="en-SG" smtClean="0"/>
              <a:t>28/2/25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88E97E-AF29-4E59-A6E4-D1B9CD7E332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92064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afternoon</a:t>
            </a:r>
            <a:r>
              <a:rPr lang="zh-CN" altLang="en-US" dirty="0"/>
              <a:t> </a:t>
            </a:r>
            <a:r>
              <a:rPr lang="en-US" altLang="zh-CN" dirty="0"/>
              <a:t>everyone.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am</a:t>
            </a:r>
            <a:r>
              <a:rPr lang="zh-CN" altLang="en-US" dirty="0"/>
              <a:t> </a:t>
            </a:r>
            <a:r>
              <a:rPr lang="en-US" altLang="zh-CN" dirty="0"/>
              <a:t>pleased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give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presentation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research.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you</a:t>
            </a:r>
            <a:r>
              <a:rPr lang="zh-CN" altLang="en-US" dirty="0"/>
              <a:t> </a:t>
            </a:r>
            <a:r>
              <a:rPr lang="en-US" altLang="zh-CN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haven't</a:t>
            </a:r>
            <a:r>
              <a:rPr lang="zh-CN" altLang="en-US" dirty="0"/>
              <a:t> </a:t>
            </a:r>
            <a:r>
              <a:rPr lang="en-US" altLang="zh-CN" dirty="0"/>
              <a:t>known</a:t>
            </a:r>
            <a:r>
              <a:rPr lang="zh-CN" altLang="en-US" dirty="0"/>
              <a:t> </a:t>
            </a:r>
            <a:r>
              <a:rPr lang="en-US" altLang="zh-CN" dirty="0"/>
              <a:t>me,</a:t>
            </a:r>
            <a:r>
              <a:rPr lang="zh-CN" altLang="en-US" dirty="0"/>
              <a:t> </a:t>
            </a:r>
            <a:r>
              <a:rPr lang="en-US" altLang="zh-CN" dirty="0"/>
              <a:t>let's</a:t>
            </a:r>
            <a:r>
              <a:rPr lang="zh-CN" altLang="en-US" dirty="0"/>
              <a:t> </a:t>
            </a:r>
            <a:r>
              <a:rPr lang="en-US" altLang="zh-CN" dirty="0"/>
              <a:t>me</a:t>
            </a:r>
            <a:r>
              <a:rPr lang="zh-CN" altLang="en-US" dirty="0"/>
              <a:t> </a:t>
            </a:r>
            <a:r>
              <a:rPr lang="en-US" altLang="zh-CN" dirty="0"/>
              <a:t>quickly</a:t>
            </a:r>
            <a:r>
              <a:rPr lang="zh-CN" altLang="en-US" dirty="0"/>
              <a:t> </a:t>
            </a:r>
            <a:r>
              <a:rPr lang="en-US" altLang="zh-CN" dirty="0"/>
              <a:t>introduce</a:t>
            </a:r>
            <a:r>
              <a:rPr lang="zh-CN" altLang="en-US" dirty="0"/>
              <a:t> </a:t>
            </a:r>
            <a:r>
              <a:rPr lang="en-US" altLang="zh-CN" dirty="0"/>
              <a:t>myself...</a:t>
            </a:r>
            <a:endParaRPr lang="en-SG" altLang="zh-CN" dirty="0"/>
          </a:p>
          <a:p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today</a:t>
            </a:r>
            <a:r>
              <a:rPr lang="zh-CN" altLang="en-US" dirty="0"/>
              <a:t> </a:t>
            </a:r>
            <a:r>
              <a:rPr lang="en-US" altLang="zh-CN" dirty="0"/>
              <a:t>I'll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security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privacy.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end,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quickly</a:t>
            </a:r>
            <a:r>
              <a:rPr lang="zh-CN" altLang="en-US" dirty="0"/>
              <a:t> </a:t>
            </a:r>
            <a:r>
              <a:rPr lang="en-US" altLang="zh-CN" dirty="0"/>
              <a:t>brief</a:t>
            </a:r>
            <a:r>
              <a:rPr lang="zh-CN" altLang="en-US" dirty="0"/>
              <a:t>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ongoing</a:t>
            </a:r>
            <a:r>
              <a:rPr lang="zh-CN" altLang="en-US" dirty="0"/>
              <a:t> </a:t>
            </a:r>
            <a:r>
              <a:rPr lang="en-US" altLang="zh-CN" dirty="0"/>
              <a:t>research.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2139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moving</a:t>
            </a:r>
            <a:r>
              <a:rPr lang="zh-CN" altLang="en-US" dirty="0"/>
              <a:t> </a:t>
            </a:r>
            <a:r>
              <a:rPr lang="en-US" altLang="zh-CN" dirty="0"/>
              <a:t>research</a:t>
            </a:r>
            <a:r>
              <a:rPr lang="zh-CN" altLang="en-US" dirty="0"/>
              <a:t> </a:t>
            </a:r>
            <a:r>
              <a:rPr lang="en-US" altLang="zh-CN" dirty="0"/>
              <a:t>perspective.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past</a:t>
            </a:r>
            <a:r>
              <a:rPr lang="zh-CN" altLang="en-US" dirty="0"/>
              <a:t> </a:t>
            </a:r>
            <a:r>
              <a:rPr lang="en-US" altLang="zh-CN" dirty="0"/>
              <a:t>decade,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witnessed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personally</a:t>
            </a:r>
            <a:r>
              <a:rPr lang="zh-CN" altLang="en-US" dirty="0"/>
              <a:t> </a:t>
            </a:r>
            <a:r>
              <a:rPr lang="en-US" altLang="zh-CN" dirty="0"/>
              <a:t>identifiable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exfiltration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SG" altLang="zh-CN" dirty="0"/>
              <a:t>the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extensively</a:t>
            </a:r>
            <a:r>
              <a:rPr lang="zh-CN" altLang="en-US" dirty="0"/>
              <a:t> </a:t>
            </a:r>
            <a:r>
              <a:rPr lang="en-US" altLang="zh-CN" dirty="0"/>
              <a:t>studied.</a:t>
            </a:r>
          </a:p>
          <a:p>
            <a:r>
              <a:rPr lang="en-US" altLang="zh-CN" dirty="0"/>
              <a:t>Leaving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protection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question.</a:t>
            </a:r>
          </a:p>
          <a:p>
            <a:endParaRPr lang="en-US" altLang="zh-CN" dirty="0"/>
          </a:p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meantime,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learn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many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personally</a:t>
            </a:r>
            <a:r>
              <a:rPr lang="zh-CN" altLang="en-US" dirty="0"/>
              <a:t> </a:t>
            </a:r>
            <a:r>
              <a:rPr lang="en-US" altLang="zh-CN" dirty="0"/>
              <a:t>identifiable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served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OS-level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user-</a:t>
            </a:r>
            <a:r>
              <a:rPr lang="en-US" altLang="zh-CN" dirty="0" err="1"/>
              <a:t>unresettable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serial</a:t>
            </a:r>
            <a:r>
              <a:rPr lang="zh-CN" altLang="en-US" dirty="0"/>
              <a:t> </a:t>
            </a:r>
            <a:r>
              <a:rPr lang="en-US" altLang="zh-CN" dirty="0"/>
              <a:t>number,</a:t>
            </a:r>
            <a:r>
              <a:rPr lang="zh-CN" altLang="en-US" dirty="0"/>
              <a:t> </a:t>
            </a:r>
            <a:r>
              <a:rPr lang="en-US" altLang="zh-CN" dirty="0"/>
              <a:t>IMEI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MAC</a:t>
            </a:r>
            <a:r>
              <a:rPr lang="zh-CN" altLang="en-US" dirty="0"/>
              <a:t> </a:t>
            </a:r>
            <a:r>
              <a:rPr lang="en-US" altLang="zh-CN" dirty="0"/>
              <a:t>address.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They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easily</a:t>
            </a:r>
            <a:r>
              <a:rPr lang="zh-CN" altLang="en-US" dirty="0"/>
              <a:t> </a:t>
            </a:r>
            <a:r>
              <a:rPr lang="en-US" altLang="zh-CN" dirty="0"/>
              <a:t>replaceable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r>
              <a:rPr lang="zh-CN" altLang="en-US" dirty="0"/>
              <a:t> </a:t>
            </a:r>
            <a:r>
              <a:rPr lang="en-US" altLang="zh-CN" dirty="0"/>
              <a:t>once</a:t>
            </a:r>
            <a:r>
              <a:rPr lang="zh-CN" altLang="en-US" dirty="0"/>
              <a:t> </a:t>
            </a:r>
            <a:r>
              <a:rPr lang="en-US" altLang="zh-CN" dirty="0"/>
              <a:t>leaked,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therefore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refer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 err="1"/>
              <a:t>unresettable</a:t>
            </a:r>
            <a:r>
              <a:rPr lang="zh-CN" altLang="en-US" dirty="0"/>
              <a:t> </a:t>
            </a:r>
            <a:r>
              <a:rPr lang="en-US" altLang="zh-CN" dirty="0"/>
              <a:t>identifiers,</a:t>
            </a:r>
            <a:r>
              <a:rPr lang="zh-CN" altLang="en-US" dirty="0"/>
              <a:t> </a:t>
            </a:r>
            <a:r>
              <a:rPr lang="en-US" altLang="zh-CN" dirty="0"/>
              <a:t>shortly</a:t>
            </a:r>
            <a:r>
              <a:rPr lang="zh-CN" altLang="en-US" dirty="0"/>
              <a:t> </a:t>
            </a:r>
            <a:r>
              <a:rPr lang="en-US" altLang="zh-CN" dirty="0"/>
              <a:t>written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UUIs.</a:t>
            </a:r>
          </a:p>
          <a:p>
            <a:endParaRPr lang="en-US" altLang="zh-CN" dirty="0"/>
          </a:p>
          <a:p>
            <a:r>
              <a:rPr lang="en-US" altLang="zh-CN" dirty="0"/>
              <a:t>So,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b="1" dirty="0"/>
              <a:t>curious</a:t>
            </a:r>
            <a:r>
              <a:rPr lang="en-US" dirty="0"/>
              <a:t> about one question: </a:t>
            </a:r>
            <a:r>
              <a:rPr lang="en-US" sz="1200" b="1" i="1" dirty="0">
                <a:solidFill>
                  <a:schemeClr val="tx2">
                    <a:lumMod val="75000"/>
                  </a:schemeClr>
                </a:solidFill>
              </a:rPr>
              <a:t>whether the operating systems themselves comprehensively safeguard UUIs.</a:t>
            </a:r>
            <a:endParaRPr lang="en-US" dirty="0"/>
          </a:p>
          <a:p>
            <a:endParaRPr lang="en-US" dirty="0"/>
          </a:p>
          <a:p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we are going to </a:t>
            </a:r>
            <a:r>
              <a:rPr lang="en-US" altLang="zh-CN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investigate</a:t>
            </a:r>
            <a:r>
              <a:rPr lang="en-AU" sz="1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this question in this paper.</a:t>
            </a:r>
            <a:r>
              <a:rPr lang="en-SG" dirty="0">
                <a:effectLst/>
              </a:rPr>
              <a:t>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9462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need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form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comprehensive</a:t>
            </a:r>
            <a:r>
              <a:rPr lang="zh-CN" altLang="en-US" dirty="0"/>
              <a:t> </a:t>
            </a:r>
            <a:r>
              <a:rPr lang="en-US" altLang="zh-CN" dirty="0"/>
              <a:t>understanding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Andriod</a:t>
            </a:r>
            <a:r>
              <a:rPr lang="zh-CN" altLang="en-US" dirty="0"/>
              <a:t> </a:t>
            </a:r>
            <a:r>
              <a:rPr lang="en-US" altLang="zh-CN" dirty="0"/>
              <a:t>UUIs.</a:t>
            </a:r>
          </a:p>
          <a:p>
            <a:endParaRPr lang="en-US" dirty="0"/>
          </a:p>
          <a:p>
            <a:r>
              <a:rPr lang="en-US" dirty="0"/>
              <a:t>This slide shows the 6 pre-identified UUIs, as you may say that they are very common, exactly you’re right. </a:t>
            </a:r>
            <a:endParaRPr lang="en-SG" dirty="0"/>
          </a:p>
          <a:p>
            <a:endParaRPr lang="en-US" altLang="zh-CN" dirty="0"/>
          </a:p>
          <a:p>
            <a:r>
              <a:rPr lang="en-US" altLang="zh-CN" b="1" dirty="0"/>
              <a:t>[CLICK]</a:t>
            </a:r>
          </a:p>
          <a:p>
            <a:r>
              <a:rPr lang="en-US" altLang="zh-CN" dirty="0"/>
              <a:t>T</a:t>
            </a:r>
            <a:r>
              <a:rPr lang="en-US" dirty="0"/>
              <a:t>hese 6 UUIs are officially documented by Google, and they all have official APIs for apps to access.</a:t>
            </a:r>
          </a:p>
          <a:p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UUI,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 </a:t>
            </a:r>
            <a:r>
              <a:rPr lang="en-US" altLang="zh-CN" dirty="0"/>
              <a:t>official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access.</a:t>
            </a:r>
            <a:endParaRPr lang="en-US" dirty="0"/>
          </a:p>
          <a:p>
            <a:endParaRPr lang="en-US" altLang="zh-CN" dirty="0"/>
          </a:p>
          <a:p>
            <a:r>
              <a:rPr lang="en-US" altLang="zh-CN" b="1" dirty="0"/>
              <a:t>[CLICK]</a:t>
            </a:r>
            <a:endParaRPr lang="en-SG" dirty="0"/>
          </a:p>
          <a:p>
            <a:r>
              <a:rPr lang="en-SG" dirty="0"/>
              <a:t>But in this paper, we are not only investigating whether these 6 UUIs are well protected or not.</a:t>
            </a:r>
          </a:p>
          <a:p>
            <a:r>
              <a:rPr lang="en-SG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take</a:t>
            </a:r>
            <a:r>
              <a:rPr lang="en-SG" dirty="0"/>
              <a:t> these 6 UUIs as seeds, to explore how a UUI could be accessed by apps, and furthermore, how many UUIs that we have never seen before, are in risk of privacy leakage.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0188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6</a:t>
            </a:r>
            <a:r>
              <a:rPr lang="zh-CN" altLang="en-US" dirty="0"/>
              <a:t> </a:t>
            </a:r>
            <a:r>
              <a:rPr lang="en-US" altLang="zh-CN" dirty="0"/>
              <a:t>pre-identified</a:t>
            </a:r>
            <a:r>
              <a:rPr lang="zh-CN" altLang="en-US" dirty="0"/>
              <a:t> </a:t>
            </a:r>
            <a:r>
              <a:rPr lang="en-US" altLang="zh-CN" dirty="0"/>
              <a:t>UUIs,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going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dirty="0"/>
              <a:t>design and implement U2I2, to systematically investigate the OS-level UUI protection at large scale. </a:t>
            </a:r>
          </a:p>
          <a:p>
            <a:r>
              <a:rPr lang="en-US" dirty="0"/>
              <a:t>It is designed to assess the protection of not only the 6 pre-identified UUIs, but also other previously unreported ones.</a:t>
            </a:r>
          </a:p>
          <a:p>
            <a:endParaRPr lang="en-US" dirty="0"/>
          </a:p>
          <a:p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achieve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goal,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summarize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challenges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study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points.</a:t>
            </a:r>
          </a:p>
          <a:p>
            <a:r>
              <a:rPr lang="en-US" altLang="zh-CN" dirty="0"/>
              <a:t>First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all,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aim</a:t>
            </a:r>
            <a:r>
              <a:rPr lang="zh-CN" altLang="en-US" dirty="0"/>
              <a:t> </a:t>
            </a:r>
            <a:r>
              <a:rPr lang="en-US" altLang="zh-CN" dirty="0"/>
              <a:t>to identify</a:t>
            </a:r>
            <a:r>
              <a:rPr lang="zh-CN" altLang="en-US" dirty="0"/>
              <a:t> </a:t>
            </a:r>
            <a:r>
              <a:rPr lang="en-US" altLang="zh-CN" dirty="0"/>
              <a:t>undocumented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official</a:t>
            </a:r>
            <a:r>
              <a:rPr lang="zh-CN" altLang="en-US" dirty="0"/>
              <a:t> </a:t>
            </a:r>
            <a:r>
              <a:rPr lang="en-US" altLang="zh-CN" dirty="0"/>
              <a:t>APIs.</a:t>
            </a:r>
          </a:p>
          <a:p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basis,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make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process</a:t>
            </a:r>
            <a:r>
              <a:rPr lang="zh-CN" altLang="en-US" dirty="0"/>
              <a:t> </a:t>
            </a:r>
            <a:r>
              <a:rPr lang="en-US" altLang="zh-CN" dirty="0"/>
              <a:t>automated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possible.</a:t>
            </a:r>
          </a:p>
          <a:p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least,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identifying</a:t>
            </a:r>
            <a:r>
              <a:rPr lang="zh-CN" altLang="en-US" dirty="0"/>
              <a:t> </a:t>
            </a:r>
            <a:r>
              <a:rPr lang="en-US" altLang="zh-CN" dirty="0"/>
              <a:t>undocumented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channels,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pinpoint</a:t>
            </a:r>
            <a:r>
              <a:rPr lang="zh-CN" altLang="en-US" dirty="0"/>
              <a:t> </a:t>
            </a:r>
            <a:r>
              <a:rPr lang="en-US" altLang="zh-CN" dirty="0"/>
              <a:t>customized</a:t>
            </a:r>
            <a:r>
              <a:rPr lang="zh-CN" altLang="en-US" dirty="0"/>
              <a:t> </a:t>
            </a:r>
            <a:r>
              <a:rPr lang="en-US" altLang="zh-CN" dirty="0"/>
              <a:t>UUIs.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4432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we have already recognized 6 pre-identified UUIs, our approach starts with documented channel assessment.</a:t>
            </a:r>
          </a:p>
          <a:p>
            <a:endParaRPr lang="en-US" dirty="0"/>
          </a:p>
          <a:p>
            <a:r>
              <a:rPr lang="en-US" altLang="zh-CN" dirty="0"/>
              <a:t>Specifically,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en-US" dirty="0"/>
              <a:t>t this step, U2I2 tests the UUI access on behalf of a third-party application.</a:t>
            </a:r>
          </a:p>
          <a:p>
            <a:r>
              <a:rPr lang="en-US" dirty="0"/>
              <a:t>We aim to test 2 types of errors, namely legacy permissions and missing de-identification, for example the MAC address randomization in Android.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748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said</a:t>
            </a:r>
            <a:r>
              <a:rPr lang="zh-CN" altLang="en-US" dirty="0"/>
              <a:t> </a:t>
            </a:r>
            <a:r>
              <a:rPr lang="en-US" altLang="zh-CN" dirty="0"/>
              <a:t>earlier,</a:t>
            </a:r>
            <a:r>
              <a:rPr lang="zh-CN" altLang="en-US" dirty="0"/>
              <a:t> </a:t>
            </a:r>
            <a:r>
              <a:rPr lang="en-US" altLang="zh-CN" dirty="0"/>
              <a:t>compared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documented</a:t>
            </a:r>
            <a:r>
              <a:rPr lang="zh-CN" altLang="en-US" dirty="0"/>
              <a:t> </a:t>
            </a:r>
            <a:r>
              <a:rPr lang="en-US" altLang="zh-CN" dirty="0"/>
              <a:t>channels,</a:t>
            </a:r>
            <a:r>
              <a:rPr lang="zh-CN" altLang="en-US" dirty="0"/>
              <a:t> </a:t>
            </a:r>
            <a:r>
              <a:rPr lang="en-US" altLang="zh-CN" dirty="0"/>
              <a:t>assessing</a:t>
            </a:r>
            <a:r>
              <a:rPr lang="zh-CN" altLang="en-US" dirty="0"/>
              <a:t> </a:t>
            </a:r>
            <a:r>
              <a:rPr lang="en-US" altLang="zh-CN" dirty="0"/>
              <a:t>undocumented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challenge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addressed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briefly</a:t>
            </a:r>
            <a:r>
              <a:rPr lang="zh-CN" altLang="en-US" dirty="0"/>
              <a:t> </a:t>
            </a:r>
            <a:r>
              <a:rPr lang="en-US" altLang="zh-CN" dirty="0"/>
              <a:t>illustrates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overview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undocumented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assessment.</a:t>
            </a:r>
          </a:p>
          <a:p>
            <a:endParaRPr lang="en-US" altLang="zh-CN" dirty="0"/>
          </a:p>
          <a:p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composed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phases,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begin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channel</a:t>
            </a:r>
            <a:r>
              <a:rPr lang="zh-CN" altLang="en-US" dirty="0"/>
              <a:t> </a:t>
            </a:r>
            <a:r>
              <a:rPr lang="en-US" altLang="zh-CN" dirty="0"/>
              <a:t>exploration,</a:t>
            </a:r>
            <a:r>
              <a:rPr lang="zh-CN" altLang="en-US" dirty="0"/>
              <a:t> </a:t>
            </a:r>
            <a:r>
              <a:rPr lang="en-US" altLang="zh-CN" dirty="0"/>
              <a:t>followed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retrieving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through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channels.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retrieved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UUIs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them.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least,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focus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pre-identified</a:t>
            </a:r>
            <a:r>
              <a:rPr lang="zh-CN" altLang="en-US" dirty="0"/>
              <a:t> </a:t>
            </a:r>
            <a:r>
              <a:rPr lang="en-US" altLang="zh-CN" dirty="0"/>
              <a:t>UUIs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aim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UUIs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yet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identified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existing</a:t>
            </a:r>
            <a:r>
              <a:rPr lang="zh-CN" altLang="en-US" dirty="0"/>
              <a:t> </a:t>
            </a:r>
            <a:r>
              <a:rPr lang="en-US" altLang="zh-CN" dirty="0"/>
              <a:t>research.</a:t>
            </a:r>
            <a:r>
              <a:rPr lang="zh-CN" altLang="en-US" dirty="0"/>
              <a:t> </a:t>
            </a:r>
            <a:r>
              <a:rPr lang="en-US" altLang="zh-CN" dirty="0"/>
              <a:t>Therefore,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includes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dedicated</a:t>
            </a:r>
            <a:r>
              <a:rPr lang="zh-CN" altLang="en-US" dirty="0"/>
              <a:t> </a:t>
            </a:r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UUI</a:t>
            </a:r>
            <a:r>
              <a:rPr lang="zh-CN" altLang="en-US" dirty="0"/>
              <a:t> </a:t>
            </a:r>
            <a:r>
              <a:rPr lang="en-US" altLang="zh-CN" dirty="0"/>
              <a:t>identification.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98442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Now,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let’s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go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into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details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our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undocumented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channels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assessment.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start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with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phase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1,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access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channel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exploration.</a:t>
            </a:r>
            <a:endParaRPr lang="en-AU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take the 6 pre-identified UUIs as seeds and expect the unknown UUIs may share the same set of access channels.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 this end, we adopt 2 strategies.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first one is static control flow analysis. We apply a 3-step approach to perform the static analysis.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We, first of all, extract method-level call relations until service managers.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After that, we map local interfaces to the corresponding remote interfaces, which are usually owned by Android system services.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 the end, we perform another round of static analysis to pinpoint the components that serve the UUI request.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Besides the static analysis, we also resort to filesystem forensics, to see if we can find any more access channels from there.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82726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 slide demonstrates two typical static control flows of the API invocation.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getImei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second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getSerial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().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Through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control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flow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 see the invocation of API to access pre-identified UUI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shares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similar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pattern.</a:t>
            </a:r>
            <a:endParaRPr lang="en-AU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They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usually handled by a system service,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shown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yellow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box on the screen.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dashed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connecting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local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context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remote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context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represents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inter-process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communication,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which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realized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Android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binding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mechanism.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after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corresponding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system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service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receives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request,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control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flow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continues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until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endpoint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UUI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is to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served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by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OS.</a:t>
            </a:r>
            <a:endParaRPr lang="en-AU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zh-CN" sz="1800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[CLICK FOR THE NEXT SLIDE]</a:t>
            </a:r>
            <a:endParaRPr lang="en-AU" sz="1800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Okay,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what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learned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control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flow?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solidFill>
                  <a:schemeClr val="tx1"/>
                </a:solidFill>
              </a:rPr>
              <a:t>he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invocation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of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API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to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access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UUI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usually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handled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by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system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services…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715537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…</a:t>
            </a:r>
            <a:endParaRPr lang="en-US" altLang="zh-CN" sz="1800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Okay,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what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can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learn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from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control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flow?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all,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1800" dirty="0">
                <a:solidFill>
                  <a:schemeClr val="tx1"/>
                </a:solidFill>
              </a:rPr>
              <a:t>he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invocation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of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API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to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access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UUI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usually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handled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by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system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services.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his inspires us to explore an access channel to directly invoke the public interfaces defined in system services. 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altLang="zh-CN" sz="1800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[CLICK FOR THE ANIMATION]</a:t>
            </a:r>
            <a:endParaRPr lang="en-AU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also find another access channel, called system properties, that appears in the green </a:t>
            </a:r>
            <a:r>
              <a:rPr lang="en-AU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color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box, as we find they are the actual provider of the serial number at the end of the control flow.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466885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the end, we manage to recognize 3 undocumented access channels, namely system settings, system properties and system services.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4342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access channel exploration, we move to the </a:t>
            </a:r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step,</a:t>
            </a:r>
            <a:r>
              <a:rPr lang="zh-CN" altLang="en-US" dirty="0"/>
              <a:t> </a:t>
            </a:r>
            <a:r>
              <a:rPr lang="en-US" altLang="zh-CN" dirty="0"/>
              <a:t>retrieving</a:t>
            </a:r>
            <a:r>
              <a:rPr lang="zh-CN" altLang="en-US" dirty="0"/>
              <a:t> </a:t>
            </a:r>
            <a:r>
              <a:rPr lang="en-US" altLang="zh-CN" dirty="0"/>
              <a:t>entry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r>
              <a:rPr lang="en-US" dirty="0"/>
              <a:t>.</a:t>
            </a:r>
          </a:p>
          <a:p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To do this, U2I2 first </a:t>
            </a:r>
            <a:r>
              <a:rPr lang="en-US" sz="1200" dirty="0">
                <a:latin typeface="+mn-lt"/>
              </a:rPr>
              <a:t>retrieves entry points through the three undocumented channels, then tests through an app installed on the devices. </a:t>
            </a:r>
          </a:p>
          <a:p>
            <a:pPr>
              <a:spcAft>
                <a:spcPts val="1200"/>
              </a:spcAft>
            </a:pPr>
            <a:endParaRPr lang="en-US" sz="1200" dirty="0">
              <a:latin typeface="+mn-lt"/>
            </a:endParaRPr>
          </a:p>
          <a:p>
            <a:pPr>
              <a:spcAft>
                <a:spcPts val="1200"/>
              </a:spcAft>
            </a:pPr>
            <a:r>
              <a:rPr lang="en-US" sz="1200" dirty="0">
                <a:latin typeface="+mn-lt"/>
              </a:rPr>
              <a:t>For the system properties and system settings, their testing is pretty easy because Google does provide public interfaces for apps to make the query. </a:t>
            </a:r>
          </a:p>
          <a:p>
            <a:endParaRPr lang="en-US" dirty="0"/>
          </a:p>
          <a:p>
            <a:r>
              <a:rPr lang="en-US" dirty="0"/>
              <a:t>But for the system services, conventional binding mechanism is not applicable for us because our tester app won’t have permission to bind all those system services. Therefore we resort to a hacking way through Java reflection to bypass the permission check to directly invoke the public interfaces defined in system services.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45546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4638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testing, we will receive huge amount of data. So our next step is to identify UUIs from the data received.</a:t>
            </a:r>
          </a:p>
          <a:p>
            <a:endParaRPr lang="en-US" dirty="0"/>
          </a:p>
          <a:p>
            <a:r>
              <a:rPr lang="en-US" dirty="0"/>
              <a:t>Our U2I2 </a:t>
            </a:r>
            <a:r>
              <a:rPr lang="en-US" sz="1200" dirty="0">
                <a:latin typeface="+mn-lt"/>
              </a:rPr>
              <a:t>adopts a two-step approach to pinpoint unknown or OEM-defined UUIs. We first perform a filtering, to exclude values of insufficient size. Next we perform a differential analysis to exclude values that are same across devices, and value that are changed after factory reset.</a:t>
            </a:r>
          </a:p>
          <a:p>
            <a:endParaRPr lang="en-US" sz="1200" dirty="0">
              <a:latin typeface="+mn-lt"/>
            </a:endParaRPr>
          </a:p>
          <a:p>
            <a:r>
              <a:rPr lang="en-US" sz="1200" dirty="0">
                <a:latin typeface="+mn-lt"/>
              </a:rPr>
              <a:t>By doing this, we can easily find UUIs from the data left to us.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5770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b="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Before we moving to the details of the evaluation part, please let me to brief our target.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b="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Primarily, our evaluation aims to address 3 research questions: </a:t>
            </a:r>
            <a:r>
              <a:rPr lang="en-AU" sz="1800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[READ]</a:t>
            </a:r>
            <a:endParaRPr lang="en-SG" sz="1800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435972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Our first key finding, which address the RQ1, is the landscape of OS-level UUI safeguards.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 conduct a large scale device testing that covers 13 latest models from 9 manufacturers, which represent almost 85% of the global market share of Android devices.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we find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that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UUI mishandling issues are pervasive in the latest Android phones.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AU" sz="1800" b="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b="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Specifically,</a:t>
            </a:r>
            <a:r>
              <a:rPr lang="zh-CN" altLang="en-US" sz="1800" b="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we</a:t>
            </a:r>
            <a:r>
              <a:rPr lang="zh-CN" altLang="en-US" sz="1800" b="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find</a:t>
            </a:r>
            <a:r>
              <a:rPr lang="zh-CN" altLang="en-US" sz="1800" b="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...</a:t>
            </a:r>
            <a:r>
              <a:rPr lang="en-AU" sz="1800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[READ THE SLIDE]</a:t>
            </a:r>
            <a:endParaRPr lang="en-SG" sz="1800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318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dirty="0"/>
              <a:t>Also,</a:t>
            </a:r>
            <a:r>
              <a:rPr lang="zh-CN" altLang="en-US" b="0" dirty="0"/>
              <a:t> </a:t>
            </a:r>
            <a:r>
              <a:rPr lang="en-US" altLang="zh-CN" b="0" dirty="0"/>
              <a:t>we</a:t>
            </a:r>
            <a:r>
              <a:rPr lang="zh-CN" altLang="en-US" b="0" dirty="0"/>
              <a:t> </a:t>
            </a:r>
            <a:r>
              <a:rPr lang="en-US" altLang="zh-CN" b="0" dirty="0"/>
              <a:t>do</a:t>
            </a:r>
            <a:r>
              <a:rPr lang="zh-CN" altLang="en-US" b="0" dirty="0"/>
              <a:t> </a:t>
            </a:r>
            <a:r>
              <a:rPr lang="en-US" altLang="zh-CN" b="0" dirty="0"/>
              <a:t>find</a:t>
            </a:r>
            <a:r>
              <a:rPr lang="zh-CN" altLang="en-US" b="0" dirty="0"/>
              <a:t> </a:t>
            </a:r>
            <a:r>
              <a:rPr lang="en-US" altLang="zh-CN" b="0" dirty="0"/>
              <a:t>some</a:t>
            </a:r>
            <a:r>
              <a:rPr lang="zh-CN" altLang="en-US" b="0" dirty="0"/>
              <a:t> </a:t>
            </a:r>
            <a:r>
              <a:rPr lang="en-US" altLang="zh-CN" b="0" dirty="0"/>
              <a:t>UUIs</a:t>
            </a:r>
            <a:r>
              <a:rPr lang="zh-CN" altLang="en-US" b="0" dirty="0"/>
              <a:t> </a:t>
            </a:r>
            <a:r>
              <a:rPr lang="en-US" altLang="zh-CN" b="0" dirty="0"/>
              <a:t>that</a:t>
            </a:r>
            <a:r>
              <a:rPr lang="zh-CN" altLang="en-US" b="0" dirty="0"/>
              <a:t> </a:t>
            </a:r>
            <a:r>
              <a:rPr lang="en-US" altLang="zh-CN" b="0" dirty="0"/>
              <a:t>have</a:t>
            </a:r>
            <a:r>
              <a:rPr lang="zh-CN" altLang="en-US" b="0" dirty="0"/>
              <a:t> </a:t>
            </a:r>
            <a:r>
              <a:rPr lang="en-US" altLang="zh-CN" b="0" dirty="0"/>
              <a:t>never</a:t>
            </a:r>
            <a:r>
              <a:rPr lang="zh-CN" altLang="en-US" b="0" dirty="0"/>
              <a:t> </a:t>
            </a:r>
            <a:r>
              <a:rPr lang="en-US" altLang="zh-CN" b="0" dirty="0"/>
              <a:t>known</a:t>
            </a:r>
            <a:r>
              <a:rPr lang="zh-CN" altLang="en-US" b="0" dirty="0"/>
              <a:t> </a:t>
            </a:r>
            <a:r>
              <a:rPr lang="en-US" altLang="zh-CN" b="0" dirty="0"/>
              <a:t>before,</a:t>
            </a:r>
            <a:r>
              <a:rPr lang="zh-CN" altLang="en-US" b="0" dirty="0"/>
              <a:t> </a:t>
            </a:r>
            <a:r>
              <a:rPr lang="en-US" altLang="zh-CN" b="0" dirty="0"/>
              <a:t>and</a:t>
            </a:r>
            <a:r>
              <a:rPr lang="zh-CN" altLang="en-US" b="0" dirty="0"/>
              <a:t> </a:t>
            </a:r>
            <a:r>
              <a:rPr lang="en-US" altLang="zh-CN" b="0" dirty="0"/>
              <a:t>we</a:t>
            </a:r>
            <a:r>
              <a:rPr lang="zh-CN" altLang="en-US" b="0" dirty="0"/>
              <a:t> </a:t>
            </a:r>
            <a:r>
              <a:rPr lang="en-US" altLang="zh-CN" b="0" dirty="0"/>
              <a:t>name</a:t>
            </a:r>
            <a:r>
              <a:rPr lang="zh-CN" altLang="en-US" b="0" dirty="0"/>
              <a:t> </a:t>
            </a:r>
            <a:r>
              <a:rPr lang="en-US" altLang="zh-CN" b="0" dirty="0"/>
              <a:t>them</a:t>
            </a:r>
            <a:r>
              <a:rPr lang="zh-CN" altLang="en-US" b="0" dirty="0"/>
              <a:t> </a:t>
            </a:r>
            <a:r>
              <a:rPr lang="en-US" altLang="zh-CN" b="0" dirty="0" err="1"/>
              <a:t>miscellenous</a:t>
            </a:r>
            <a:r>
              <a:rPr lang="zh-CN" altLang="en-US" b="0" dirty="0"/>
              <a:t> </a:t>
            </a:r>
            <a:r>
              <a:rPr lang="en-US" altLang="zh-CN" b="0" dirty="0"/>
              <a:t>UUIs.</a:t>
            </a:r>
          </a:p>
          <a:p>
            <a:r>
              <a:rPr lang="en-US" altLang="zh-CN" b="0" dirty="0"/>
              <a:t>We</a:t>
            </a:r>
            <a:r>
              <a:rPr lang="zh-CN" altLang="en-US" b="0" dirty="0"/>
              <a:t> </a:t>
            </a:r>
            <a:r>
              <a:rPr lang="en-US" altLang="zh-CN" b="0" dirty="0"/>
              <a:t>managed</a:t>
            </a:r>
            <a:r>
              <a:rPr lang="zh-CN" altLang="en-US" b="0" dirty="0"/>
              <a:t> </a:t>
            </a:r>
            <a:r>
              <a:rPr lang="en-US" altLang="zh-CN" b="0" dirty="0"/>
              <a:t>to</a:t>
            </a:r>
            <a:r>
              <a:rPr lang="zh-CN" altLang="en-US" b="0" dirty="0"/>
              <a:t> </a:t>
            </a:r>
            <a:r>
              <a:rPr lang="en-US" altLang="zh-CN" b="0" dirty="0"/>
              <a:t>identify</a:t>
            </a:r>
            <a:r>
              <a:rPr lang="zh-CN" altLang="en-US" b="0" dirty="0"/>
              <a:t> </a:t>
            </a:r>
            <a:r>
              <a:rPr lang="en-US" altLang="zh-CN" b="0" dirty="0"/>
              <a:t>14</a:t>
            </a:r>
            <a:r>
              <a:rPr lang="zh-CN" altLang="en-US" b="0" dirty="0"/>
              <a:t> </a:t>
            </a:r>
            <a:r>
              <a:rPr lang="en-US" altLang="zh-CN" b="0" dirty="0"/>
              <a:t>unique</a:t>
            </a:r>
            <a:r>
              <a:rPr lang="zh-CN" altLang="en-US" b="0" dirty="0"/>
              <a:t> </a:t>
            </a:r>
            <a:r>
              <a:rPr lang="en-US" altLang="zh-CN" b="0" dirty="0"/>
              <a:t>UUIs</a:t>
            </a:r>
            <a:r>
              <a:rPr lang="zh-CN" altLang="en-US" b="0" dirty="0"/>
              <a:t> </a:t>
            </a:r>
            <a:r>
              <a:rPr lang="en-US" altLang="zh-CN" b="0" dirty="0"/>
              <a:t>from</a:t>
            </a:r>
            <a:r>
              <a:rPr lang="zh-CN" altLang="en-US" b="0" dirty="0"/>
              <a:t> </a:t>
            </a:r>
            <a:r>
              <a:rPr lang="en-US" altLang="zh-CN" b="0" dirty="0"/>
              <a:t>18</a:t>
            </a:r>
            <a:r>
              <a:rPr lang="zh-CN" altLang="en-US" b="0" dirty="0"/>
              <a:t> </a:t>
            </a:r>
            <a:r>
              <a:rPr lang="en-US" altLang="zh-CN" b="0" dirty="0"/>
              <a:t>occurrences.</a:t>
            </a:r>
            <a:r>
              <a:rPr lang="zh-CN" altLang="en-US" b="0" dirty="0"/>
              <a:t> </a:t>
            </a:r>
            <a:endParaRPr lang="en-US" altLang="zh-CN" b="0" dirty="0"/>
          </a:p>
          <a:p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recognized</a:t>
            </a:r>
            <a:r>
              <a:rPr lang="zh-CN" altLang="en-US" b="0" dirty="0"/>
              <a:t> </a:t>
            </a:r>
            <a:r>
              <a:rPr lang="en-US" altLang="zh-CN" b="0" dirty="0" err="1"/>
              <a:t>misc</a:t>
            </a:r>
            <a:r>
              <a:rPr lang="zh-CN" altLang="en-US" b="0" dirty="0"/>
              <a:t> </a:t>
            </a:r>
            <a:r>
              <a:rPr lang="en-US" altLang="zh-CN" b="0" dirty="0"/>
              <a:t>UUIs</a:t>
            </a:r>
            <a:r>
              <a:rPr lang="zh-CN" altLang="en-US" b="0" dirty="0"/>
              <a:t> </a:t>
            </a:r>
            <a:r>
              <a:rPr lang="en-US" altLang="zh-CN" b="0" dirty="0"/>
              <a:t>cover</a:t>
            </a:r>
            <a:r>
              <a:rPr lang="zh-CN" altLang="en-US" b="0" dirty="0"/>
              <a:t> </a:t>
            </a:r>
            <a:r>
              <a:rPr lang="en-US" altLang="zh-CN" b="0" dirty="0"/>
              <a:t>identifiers</a:t>
            </a:r>
            <a:r>
              <a:rPr lang="zh-CN" altLang="en-US" b="0" dirty="0"/>
              <a:t> </a:t>
            </a:r>
            <a:r>
              <a:rPr lang="en-US" altLang="zh-CN" b="0" dirty="0"/>
              <a:t>of</a:t>
            </a:r>
            <a:r>
              <a:rPr lang="zh-CN" altLang="en-US" b="0" dirty="0"/>
              <a:t> </a:t>
            </a:r>
            <a:r>
              <a:rPr lang="en-US" altLang="zh-CN" b="0" dirty="0"/>
              <a:t>NFC</a:t>
            </a:r>
            <a:r>
              <a:rPr lang="zh-CN" altLang="en-US" b="0" dirty="0"/>
              <a:t> </a:t>
            </a:r>
            <a:r>
              <a:rPr lang="en-US" altLang="zh-CN" b="0" dirty="0"/>
              <a:t>module,</a:t>
            </a:r>
            <a:r>
              <a:rPr lang="zh-CN" altLang="en-US" b="0" dirty="0"/>
              <a:t> </a:t>
            </a:r>
            <a:r>
              <a:rPr lang="en-US" altLang="zh-CN" b="0" dirty="0"/>
              <a:t>display</a:t>
            </a:r>
            <a:r>
              <a:rPr lang="zh-CN" altLang="en-US" b="0" dirty="0"/>
              <a:t> </a:t>
            </a:r>
            <a:r>
              <a:rPr lang="en-US" altLang="zh-CN" b="0" dirty="0"/>
              <a:t>panel,</a:t>
            </a:r>
            <a:r>
              <a:rPr lang="zh-CN" altLang="en-US" b="0" dirty="0"/>
              <a:t> </a:t>
            </a:r>
            <a:r>
              <a:rPr lang="en-US" altLang="zh-CN" b="0" dirty="0"/>
              <a:t>PCE,</a:t>
            </a:r>
            <a:r>
              <a:rPr lang="zh-CN" altLang="en-US" b="0" dirty="0"/>
              <a:t> </a:t>
            </a:r>
            <a:r>
              <a:rPr lang="en-US" altLang="zh-CN" b="0" dirty="0"/>
              <a:t>camera,</a:t>
            </a:r>
            <a:r>
              <a:rPr lang="zh-CN" altLang="en-US" b="0" dirty="0"/>
              <a:t> </a:t>
            </a:r>
            <a:r>
              <a:rPr lang="en-US" altLang="zh-CN" b="0" dirty="0"/>
              <a:t>and</a:t>
            </a:r>
            <a:r>
              <a:rPr lang="zh-CN" altLang="en-US" b="0" dirty="0"/>
              <a:t> </a:t>
            </a:r>
            <a:r>
              <a:rPr lang="en-US" altLang="zh-CN" b="0" dirty="0"/>
              <a:t>fingerprint</a:t>
            </a:r>
            <a:r>
              <a:rPr lang="zh-CN" altLang="en-US" b="0" dirty="0"/>
              <a:t> </a:t>
            </a:r>
            <a:r>
              <a:rPr lang="en-US" altLang="zh-CN" b="0" dirty="0"/>
              <a:t>sensors.</a:t>
            </a:r>
            <a:endParaRPr lang="en-US" b="0" dirty="0"/>
          </a:p>
          <a:p>
            <a:endParaRPr lang="en-US" b="1" dirty="0"/>
          </a:p>
          <a:p>
            <a:r>
              <a:rPr lang="en-US" b="1" dirty="0"/>
              <a:t>[JUST READ]</a:t>
            </a:r>
            <a:endParaRPr lang="en-S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52974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For the RQ2, we analyse the exfiltration points that U2I2 managed to identify.</a:t>
            </a:r>
          </a:p>
          <a:p>
            <a:r>
              <a:rPr lang="en-AU" dirty="0"/>
              <a:t>We find that … </a:t>
            </a:r>
            <a:r>
              <a:rPr lang="en-AU" b="1" dirty="0"/>
              <a:t>[READ]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439537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last</a:t>
            </a:r>
            <a:r>
              <a:rPr lang="zh-CN" altLang="en-US" dirty="0"/>
              <a:t> </a:t>
            </a:r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finding,</a:t>
            </a:r>
            <a:r>
              <a:rPr lang="zh-CN" altLang="en-US" dirty="0"/>
              <a:t> </a:t>
            </a:r>
            <a:r>
              <a:rPr lang="en-US" altLang="zh-CN" dirty="0"/>
              <a:t>aim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answer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that,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identified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channels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UUI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-US" altLang="zh-CN" dirty="0"/>
              <a:t>been</a:t>
            </a:r>
            <a:r>
              <a:rPr lang="zh-CN" altLang="en-US" dirty="0"/>
              <a:t> </a:t>
            </a:r>
            <a:r>
              <a:rPr lang="en-US" altLang="zh-CN" dirty="0"/>
              <a:t>abused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wild.</a:t>
            </a:r>
            <a:r>
              <a:rPr lang="zh-CN" altLang="en-US" dirty="0"/>
              <a:t>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[JUST READ]</a:t>
            </a:r>
            <a:endParaRPr lang="en-SG" b="1" dirty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12931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would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remark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responsible</a:t>
            </a:r>
            <a:r>
              <a:rPr lang="zh-CN" altLang="en-US" dirty="0"/>
              <a:t> </a:t>
            </a:r>
            <a:r>
              <a:rPr lang="en-US" altLang="zh-CN" dirty="0"/>
              <a:t>disclose. </a:t>
            </a:r>
            <a:r>
              <a:rPr lang="en-US" altLang="zh-CN" b="1" dirty="0"/>
              <a:t>[READ]</a:t>
            </a:r>
            <a:endParaRPr lang="en-SG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7319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Okay, its time to wrap up. </a:t>
            </a:r>
          </a:p>
          <a:p>
            <a:r>
              <a:rPr lang="en-US" dirty="0"/>
              <a:t>This paper has three main contributions.</a:t>
            </a:r>
          </a:p>
          <a:p>
            <a:endParaRPr lang="en-US" dirty="0"/>
          </a:p>
          <a:p>
            <a:r>
              <a:rPr lang="en-US" dirty="0"/>
              <a:t>First, we conduct the 1</a:t>
            </a:r>
            <a:r>
              <a:rPr lang="en-US" baseline="30000" dirty="0"/>
              <a:t>st</a:t>
            </a:r>
            <a:r>
              <a:rPr lang="en-US" dirty="0"/>
              <a:t> comprehensive study to </a:t>
            </a:r>
            <a:r>
              <a:rPr lang="en-US" b="1" dirty="0"/>
              <a:t>understand</a:t>
            </a:r>
            <a:r>
              <a:rPr lang="en-US" dirty="0"/>
              <a:t> OS-level UUI protection in Post-GDPR era.</a:t>
            </a:r>
          </a:p>
          <a:p>
            <a:endParaRPr lang="en-SG" dirty="0"/>
          </a:p>
          <a:p>
            <a:r>
              <a:rPr lang="en-SG" dirty="0"/>
              <a:t>We also designed a systematic assessment approach, that is capable to </a:t>
            </a:r>
            <a:r>
              <a:rPr lang="en-SG" b="1" dirty="0"/>
              <a:t>explore</a:t>
            </a:r>
            <a:r>
              <a:rPr lang="en-SG" dirty="0"/>
              <a:t> as many undocumented channels as possible.</a:t>
            </a:r>
          </a:p>
          <a:p>
            <a:endParaRPr lang="en-SG" dirty="0"/>
          </a:p>
          <a:p>
            <a:r>
              <a:rPr lang="en-SG" dirty="0"/>
              <a:t>Finally, we successfully reveal the </a:t>
            </a:r>
            <a:r>
              <a:rPr lang="en-SG" b="1" dirty="0"/>
              <a:t>landscape</a:t>
            </a:r>
            <a:r>
              <a:rPr lang="en-SG" dirty="0"/>
              <a:t> of UUI protection on latest versions of Android 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18618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let’s move to our second study, privacy preservation at the third-party SDK level.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02938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First of all, what are third-party SDKs?</a:t>
            </a:r>
          </a:p>
          <a:p>
            <a:r>
              <a:rPr lang="en-SG" dirty="0"/>
              <a:t>SDK stands for software development kit, which is a set of platform-specific building tools for developers. </a:t>
            </a:r>
            <a:r>
              <a:rPr lang="en-SG" b="1" dirty="0"/>
              <a:t>[READ]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7622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First of all, let me quickly introduce some backgrounds.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Nowadays,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people are heavily relying on their personal mobile devices in their daily lives.</a:t>
            </a:r>
            <a:endParaRPr 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Just for the last year, there was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total of 1.23 billion units of smartphones purchased by end users.</a:t>
            </a:r>
            <a:endParaRPr 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 among these 1.23 billion smartphones,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76% are installed with Google’s Android OS,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which are also known as “Android devices”.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78355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slides demonstrate a real-world example, to prove that our concern is true.</a:t>
            </a:r>
          </a:p>
          <a:p>
            <a:endParaRPr lang="en-AU" dirty="0"/>
          </a:p>
          <a:p>
            <a:r>
              <a:rPr lang="en-AU" dirty="0"/>
              <a:t>There is a well-known SDK named </a:t>
            </a:r>
            <a:r>
              <a:rPr lang="en-AU" b="1" dirty="0"/>
              <a:t>mobile services manager</a:t>
            </a:r>
            <a:r>
              <a:rPr lang="en-AU" dirty="0"/>
              <a:t>, which download apps … </a:t>
            </a:r>
            <a:r>
              <a:rPr lang="en-AU" b="1" dirty="0"/>
              <a:t>[READ]</a:t>
            </a:r>
          </a:p>
          <a:p>
            <a:endParaRPr lang="en-AU" b="1" dirty="0"/>
          </a:p>
          <a:p>
            <a:r>
              <a:rPr lang="en-AU" b="1" dirty="0"/>
              <a:t>This news,</a:t>
            </a:r>
            <a:r>
              <a:rPr lang="zh-CN" altLang="en-US" b="1" dirty="0"/>
              <a:t> </a:t>
            </a:r>
            <a:r>
              <a:rPr lang="en-AU" b="1" dirty="0"/>
              <a:t>has been widely covered by media, raising an alert to our research community to pay attention to third-party SDKs.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959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The Android SDKs gain our attention because of two main reasons.</a:t>
            </a:r>
          </a:p>
          <a:p>
            <a:r>
              <a:rPr lang="en-AU" dirty="0"/>
              <a:t>First of all, </a:t>
            </a:r>
            <a:r>
              <a:rPr lang="en-AU" b="1" dirty="0"/>
              <a:t>the development of third-party SDK does not come with adequate transparency</a:t>
            </a:r>
            <a:r>
              <a:rPr lang="en-AU" dirty="0"/>
              <a:t>. </a:t>
            </a:r>
            <a:r>
              <a:rPr lang="en-US" altLang="zh-CN" dirty="0"/>
              <a:t>Because</a:t>
            </a:r>
            <a:r>
              <a:rPr lang="zh-CN" altLang="en-US" b="0" dirty="0"/>
              <a:t> </a:t>
            </a:r>
            <a:r>
              <a:rPr lang="en-AU" b="1" dirty="0"/>
              <a:t>[READ]</a:t>
            </a:r>
          </a:p>
          <a:p>
            <a:endParaRPr lang="en-US" b="1" dirty="0"/>
          </a:p>
          <a:p>
            <a:r>
              <a:rPr lang="en-US" b="0" dirty="0"/>
              <a:t>Second, there </a:t>
            </a:r>
            <a:r>
              <a:rPr lang="en-US" altLang="zh-CN" b="0" dirty="0"/>
              <a:t>are</a:t>
            </a:r>
            <a:r>
              <a:rPr lang="en-US" b="0" dirty="0"/>
              <a:t> insufficient regulations in the </a:t>
            </a:r>
            <a:r>
              <a:rPr lang="en-US" altLang="zh-CN" b="0" dirty="0"/>
              <a:t>m</a:t>
            </a:r>
            <a:r>
              <a:rPr lang="en-US" b="0" dirty="0"/>
              <a:t>arket.</a:t>
            </a:r>
            <a:r>
              <a:rPr lang="zh-CN" altLang="en-US" b="0" dirty="0"/>
              <a:t> </a:t>
            </a:r>
            <a:r>
              <a:rPr lang="en-US" altLang="zh-CN" b="0" dirty="0"/>
              <a:t>First...</a:t>
            </a:r>
            <a:r>
              <a:rPr lang="zh-CN" altLang="en-US" b="0" dirty="0"/>
              <a:t> </a:t>
            </a:r>
            <a:r>
              <a:rPr lang="en-US" b="1" dirty="0"/>
              <a:t>[READ]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565556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slide provide some relevant literature that inspires us to initialize this study.</a:t>
            </a:r>
          </a:p>
          <a:p>
            <a:endParaRPr lang="en-AU" dirty="0"/>
          </a:p>
          <a:p>
            <a:r>
              <a:rPr lang="en-AU" dirty="0"/>
              <a:t>Mostly, we refer to the existing research in two fields. One is third-party SDKs privacy leakage analysis.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research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this</a:t>
            </a:r>
            <a:r>
              <a:rPr lang="zh-CN" altLang="en-US" b="1" dirty="0"/>
              <a:t> </a:t>
            </a:r>
            <a:r>
              <a:rPr lang="en-US" altLang="zh-CN" b="1" dirty="0"/>
              <a:t>field</a:t>
            </a:r>
            <a:r>
              <a:rPr lang="zh-CN" altLang="en-US" b="1" dirty="0"/>
              <a:t> </a:t>
            </a:r>
            <a:r>
              <a:rPr lang="en-US" altLang="zh-CN" b="1" dirty="0"/>
              <a:t>mainly</a:t>
            </a:r>
            <a:r>
              <a:rPr lang="zh-CN" altLang="en-US" b="1" dirty="0"/>
              <a:t> </a:t>
            </a:r>
            <a:r>
              <a:rPr lang="en-US" altLang="zh-CN" b="1" dirty="0"/>
              <a:t>focuses</a:t>
            </a:r>
            <a:r>
              <a:rPr lang="zh-CN" altLang="en-US" b="1" dirty="0"/>
              <a:t> </a:t>
            </a:r>
            <a:r>
              <a:rPr lang="en-US" altLang="zh-CN" b="1" dirty="0"/>
              <a:t>on</a:t>
            </a:r>
            <a:r>
              <a:rPr lang="zh-CN" altLang="en-US" b="1" dirty="0"/>
              <a:t> </a:t>
            </a: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app</a:t>
            </a:r>
            <a:r>
              <a:rPr lang="zh-CN" altLang="en-US" b="1" dirty="0"/>
              <a:t> </a:t>
            </a:r>
            <a:r>
              <a:rPr lang="en-US" altLang="zh-CN" b="1" dirty="0"/>
              <a:t>level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OS</a:t>
            </a:r>
            <a:r>
              <a:rPr lang="zh-CN" altLang="en-US" b="1" dirty="0"/>
              <a:t> </a:t>
            </a:r>
            <a:r>
              <a:rPr lang="en-US" altLang="zh-CN" b="1" dirty="0"/>
              <a:t>level,</a:t>
            </a:r>
            <a:r>
              <a:rPr lang="zh-CN" altLang="en-US" b="1" dirty="0"/>
              <a:t> </a:t>
            </a:r>
            <a:r>
              <a:rPr lang="en-US" altLang="zh-CN" b="1" dirty="0"/>
              <a:t>especially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those</a:t>
            </a:r>
            <a:r>
              <a:rPr lang="zh-CN" altLang="en-US" b="1" dirty="0"/>
              <a:t> </a:t>
            </a:r>
            <a:r>
              <a:rPr lang="en-SG" altLang="zh-CN" b="1" dirty="0"/>
              <a:t>who </a:t>
            </a:r>
            <a:r>
              <a:rPr lang="en-US" altLang="zh-CN" b="1" dirty="0"/>
              <a:t>have</a:t>
            </a:r>
            <a:r>
              <a:rPr lang="zh-CN" altLang="en-US" b="1" dirty="0"/>
              <a:t> </a:t>
            </a:r>
            <a:r>
              <a:rPr lang="en-US" altLang="zh-CN" b="1" dirty="0"/>
              <a:t>conducted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large-scale</a:t>
            </a:r>
            <a:r>
              <a:rPr lang="zh-CN" altLang="en-US" b="1" dirty="0"/>
              <a:t> </a:t>
            </a:r>
            <a:r>
              <a:rPr lang="en-US" altLang="zh-CN" b="1" dirty="0"/>
              <a:t>investigation.</a:t>
            </a:r>
            <a:r>
              <a:rPr lang="zh-CN" altLang="en-US" b="1" dirty="0"/>
              <a:t> </a:t>
            </a:r>
            <a:r>
              <a:rPr lang="en-US" altLang="zh-CN" b="1" dirty="0"/>
              <a:t>Both</a:t>
            </a:r>
            <a:r>
              <a:rPr lang="zh-CN" altLang="en-US" b="1" dirty="0"/>
              <a:t> </a:t>
            </a:r>
            <a:r>
              <a:rPr lang="en-US" altLang="zh-CN" b="1" dirty="0"/>
              <a:t>static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zh-CN" altLang="en-US" b="1" dirty="0"/>
              <a:t> </a:t>
            </a:r>
            <a:r>
              <a:rPr lang="en-US" altLang="zh-CN" b="1" dirty="0"/>
              <a:t>and</a:t>
            </a:r>
            <a:r>
              <a:rPr lang="zh-CN" altLang="en-US" b="1" dirty="0"/>
              <a:t> </a:t>
            </a:r>
            <a:r>
              <a:rPr lang="en-US" altLang="zh-CN" b="1" dirty="0"/>
              <a:t>dynamic</a:t>
            </a:r>
            <a:r>
              <a:rPr lang="zh-CN" altLang="en-US" b="1" dirty="0"/>
              <a:t> </a:t>
            </a:r>
            <a:r>
              <a:rPr lang="en-US" altLang="zh-CN" b="1" dirty="0"/>
              <a:t>analysis</a:t>
            </a:r>
            <a:r>
              <a:rPr lang="zh-CN" altLang="en-US" b="1" dirty="0"/>
              <a:t> </a:t>
            </a:r>
            <a:r>
              <a:rPr lang="en-US" altLang="zh-CN" b="1" dirty="0"/>
              <a:t>have</a:t>
            </a:r>
            <a:r>
              <a:rPr lang="zh-CN" altLang="en-US" b="1" dirty="0"/>
              <a:t> </a:t>
            </a:r>
            <a:r>
              <a:rPr lang="en-US" altLang="zh-CN" b="1" dirty="0"/>
              <a:t>been</a:t>
            </a:r>
            <a:r>
              <a:rPr lang="zh-CN" altLang="en-US" b="1" dirty="0"/>
              <a:t> </a:t>
            </a:r>
            <a:r>
              <a:rPr lang="en-US" altLang="zh-CN" b="1" dirty="0"/>
              <a:t>covered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relevant</a:t>
            </a:r>
            <a:r>
              <a:rPr lang="zh-CN" altLang="en-US" b="1" dirty="0"/>
              <a:t> </a:t>
            </a:r>
            <a:r>
              <a:rPr lang="en-US" altLang="zh-CN" b="1" dirty="0"/>
              <a:t>research,</a:t>
            </a:r>
            <a:r>
              <a:rPr lang="zh-CN" altLang="en-US" b="1" dirty="0"/>
              <a:t> </a:t>
            </a:r>
            <a:r>
              <a:rPr lang="en-US" altLang="zh-CN" b="1" dirty="0"/>
              <a:t>which</a:t>
            </a:r>
            <a:r>
              <a:rPr lang="zh-CN" altLang="en-US" b="1" dirty="0"/>
              <a:t> </a:t>
            </a:r>
            <a:r>
              <a:rPr lang="en-US" altLang="zh-CN" b="1" dirty="0"/>
              <a:t>has</a:t>
            </a:r>
            <a:r>
              <a:rPr lang="zh-CN" altLang="en-US" b="1" dirty="0"/>
              <a:t> </a:t>
            </a:r>
            <a:r>
              <a:rPr lang="en-US" altLang="zh-CN" b="1" dirty="0"/>
              <a:t>laid</a:t>
            </a:r>
            <a:r>
              <a:rPr lang="zh-CN" altLang="en-US" b="1" dirty="0"/>
              <a:t> </a:t>
            </a:r>
            <a:r>
              <a:rPr lang="en-US" altLang="zh-CN" b="1" dirty="0"/>
              <a:t>down</a:t>
            </a:r>
            <a:r>
              <a:rPr lang="zh-CN" altLang="en-US" b="1" dirty="0"/>
              <a:t> </a:t>
            </a: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solid</a:t>
            </a:r>
            <a:r>
              <a:rPr lang="zh-CN" altLang="en-US" b="1" dirty="0"/>
              <a:t> </a:t>
            </a:r>
            <a:r>
              <a:rPr lang="en-US" altLang="zh-CN" b="1" dirty="0"/>
              <a:t>theoretical</a:t>
            </a:r>
            <a:r>
              <a:rPr lang="zh-CN" altLang="en-US" b="1" dirty="0"/>
              <a:t> </a:t>
            </a:r>
            <a:r>
              <a:rPr lang="en-US" altLang="zh-CN" b="1" dirty="0"/>
              <a:t>foundation</a:t>
            </a:r>
            <a:r>
              <a:rPr lang="zh-CN" altLang="en-US" b="1" dirty="0"/>
              <a:t> </a:t>
            </a:r>
            <a:r>
              <a:rPr lang="en-US" altLang="zh-CN" b="1" dirty="0"/>
              <a:t>for</a:t>
            </a:r>
            <a:r>
              <a:rPr lang="zh-CN" altLang="en-US" b="1" dirty="0"/>
              <a:t> </a:t>
            </a:r>
            <a:r>
              <a:rPr lang="en-US" altLang="zh-CN" b="1" dirty="0"/>
              <a:t>our</a:t>
            </a:r>
            <a:r>
              <a:rPr lang="zh-CN" altLang="en-US" b="1" dirty="0"/>
              <a:t> </a:t>
            </a:r>
            <a:r>
              <a:rPr lang="en-US" altLang="zh-CN" b="1" dirty="0"/>
              <a:t>research.</a:t>
            </a:r>
            <a:endParaRPr lang="en-AU" b="1" dirty="0"/>
          </a:p>
          <a:p>
            <a:endParaRPr lang="en-AU" b="1" dirty="0"/>
          </a:p>
          <a:p>
            <a:r>
              <a:rPr lang="en-AU" b="0" dirty="0"/>
              <a:t>The other field that we are interested in, is privacy compliance evaluation. </a:t>
            </a:r>
            <a:r>
              <a:rPr lang="en-AU" b="1" dirty="0"/>
              <a:t>[READ]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0702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Now back to </a:t>
            </a:r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thesis</a:t>
            </a:r>
            <a:r>
              <a:rPr lang="en-AU" dirty="0"/>
              <a:t>. In this work, we aim to … </a:t>
            </a:r>
            <a:r>
              <a:rPr lang="en-AU" b="1" dirty="0"/>
              <a:t>[READ]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20487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In this work, we aim to </a:t>
            </a:r>
            <a:r>
              <a:rPr lang="en-US" altLang="zh-CN" dirty="0"/>
              <a:t>investigate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issues,</a:t>
            </a:r>
            <a:r>
              <a:rPr lang="zh-CN" altLang="en-US" dirty="0"/>
              <a:t> </a:t>
            </a:r>
            <a:r>
              <a:rPr lang="en-US" altLang="zh-CN" dirty="0"/>
              <a:t>namely</a:t>
            </a:r>
            <a:r>
              <a:rPr lang="en-AU" dirty="0"/>
              <a:t>… </a:t>
            </a:r>
            <a:r>
              <a:rPr lang="en-AU" b="1" dirty="0"/>
              <a:t>[READ]</a:t>
            </a:r>
          </a:p>
          <a:p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109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study,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aim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identify</a:t>
            </a:r>
            <a:r>
              <a:rPr lang="en-AU" dirty="0"/>
              <a:t> as many types of user privacy as possible.</a:t>
            </a:r>
          </a:p>
          <a:p>
            <a:endParaRPr lang="en-AU" dirty="0"/>
          </a:p>
          <a:p>
            <a:r>
              <a:rPr lang="en-AU" dirty="0"/>
              <a:t>To better understand the scope of user privacy, we do not only take conventional privacy data into considerate, for example, users’ contact, photo, and calendar. </a:t>
            </a:r>
          </a:p>
          <a:p>
            <a:endParaRPr lang="en-AU" dirty="0"/>
          </a:p>
          <a:p>
            <a:r>
              <a:rPr lang="en-AU" dirty="0"/>
              <a:t>We also resort to the privacy-related changes in each … </a:t>
            </a:r>
            <a:r>
              <a:rPr lang="en-AU" b="1" dirty="0"/>
              <a:t>[READ]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660379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address those challenges, we performed a systematic analysis in large-scale, as shown on the screen.</a:t>
            </a:r>
          </a:p>
          <a:p>
            <a:endParaRPr lang="en-AU" b="1" dirty="0"/>
          </a:p>
          <a:p>
            <a:r>
              <a:rPr lang="en-AU" b="0" dirty="0"/>
              <a:t>Generally speaking, our approach is two-fold. </a:t>
            </a:r>
          </a:p>
          <a:p>
            <a:r>
              <a:rPr lang="en-AU" b="0" dirty="0"/>
              <a:t>We begin with collect</a:t>
            </a:r>
            <a:r>
              <a:rPr lang="en-US" altLang="zh-CN" b="0" dirty="0" err="1"/>
              <a:t>ing</a:t>
            </a:r>
            <a:r>
              <a:rPr lang="en-AU" b="0" dirty="0"/>
              <a:t> as many SDKs as possible from mainstream SDK release platform, to make this study in a large-scale.</a:t>
            </a:r>
          </a:p>
          <a:p>
            <a:endParaRPr lang="en-AU" b="0" dirty="0"/>
          </a:p>
          <a:p>
            <a:endParaRPr lang="en-AU" b="1" dirty="0"/>
          </a:p>
          <a:p>
            <a:r>
              <a:rPr lang="en-AU" b="1" dirty="0"/>
              <a:t>[CLICK FOR THE NEXT SLIDE]</a:t>
            </a:r>
            <a:endParaRPr lang="en-AU" b="0" dirty="0"/>
          </a:p>
          <a:p>
            <a:r>
              <a:rPr lang="en-AU" b="0" dirty="0"/>
              <a:t>After that, we perform two streams of analysis. First, we resort to the state-of-the-art large language models to help us understand and infer the privacy policies of SDKs, and then summarize what types of data that those SDKs claim to access.</a:t>
            </a:r>
          </a:p>
          <a:p>
            <a:endParaRPr lang="en-AU" b="0" dirty="0"/>
          </a:p>
          <a:p>
            <a:r>
              <a:rPr lang="en-AU" b="0" dirty="0"/>
              <a:t>For the second stream, we analyse the implementation of the collected SDKs. We resort to taint analysis to identify </a:t>
            </a:r>
            <a:r>
              <a:rPr lang="en-US" altLang="zh-CN" b="0" dirty="0"/>
              <a:t>any program trace that attempts to read user privacy</a:t>
            </a:r>
            <a:r>
              <a:rPr lang="en-AU" altLang="zh-CN" b="0" dirty="0"/>
              <a:t>.</a:t>
            </a:r>
            <a:r>
              <a:rPr lang="zh-CN" altLang="en-US" b="0" dirty="0"/>
              <a:t> </a:t>
            </a:r>
            <a:r>
              <a:rPr lang="en-US" altLang="zh-CN" b="0" dirty="0"/>
              <a:t>Our study also aims to explore </a:t>
            </a:r>
            <a:r>
              <a:rPr lang="en-AU" b="0" dirty="0"/>
              <a:t>if there exists any potential leakage of personal privacy.</a:t>
            </a:r>
          </a:p>
          <a:p>
            <a:endParaRPr lang="en-AU" b="0" dirty="0"/>
          </a:p>
          <a:p>
            <a:r>
              <a:rPr lang="en-AU" b="0" dirty="0"/>
              <a:t>In the end, we combine the findings of two streams’ analysis and eventually unveil the landscape of SDK-level privacy preservation, followed by sharing our insights and recommendations.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7359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For the SDK collection, we retrieve as many third-party SDKs as possible.</a:t>
            </a:r>
          </a:p>
          <a:p>
            <a:r>
              <a:rPr lang="en-AU" b="1" dirty="0"/>
              <a:t>[READ]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408276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second stream, we analyze privacy policies that are written by unstructured natural languages. </a:t>
            </a:r>
          </a:p>
          <a:p>
            <a:r>
              <a:rPr lang="en-US" dirty="0"/>
              <a:t>To this end, we first collect privacy policies as well as all relevant information, here we name it META-INFORMATION, for each collected SDK.</a:t>
            </a:r>
          </a:p>
          <a:p>
            <a:r>
              <a:rPr lang="en-US" dirty="0"/>
              <a:t>A python crawler is implemented to retrieve those information from the two release platforms’ website.</a:t>
            </a:r>
          </a:p>
          <a:p>
            <a:endParaRPr lang="en-US" dirty="0"/>
          </a:p>
          <a:p>
            <a:r>
              <a:rPr lang="en-US" dirty="0"/>
              <a:t>As a result, we collected SDK name, its provider’s ID, Maven ID, and its functional category, to complement the privacy policy documents.</a:t>
            </a:r>
          </a:p>
          <a:p>
            <a:r>
              <a:rPr lang="en-US" dirty="0"/>
              <a:t>For the privacy policies, we crawl the linked webpage indexed by data safety section guidance on Google Play SDK index, and the linked webpage by privacy policy on CAICT website.</a:t>
            </a:r>
          </a:p>
          <a:p>
            <a:endParaRPr lang="en-US" dirty="0"/>
          </a:p>
          <a:p>
            <a:r>
              <a:rPr lang="en-US" dirty="0"/>
              <a:t>As mentioned before, the SDK markets do not have a strict and comprehensive regulation like app stores. We find that not all SDKs come with a privacy policy or equivalent document. </a:t>
            </a:r>
          </a:p>
          <a:p>
            <a:r>
              <a:rPr lang="en-US" dirty="0"/>
              <a:t>In the end, we only manage to collect privacy policies of 52 SDKs.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46243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resort to a</a:t>
            </a:r>
            <a:r>
              <a:rPr lang="zh-CN" altLang="en-US" dirty="0"/>
              <a:t> </a:t>
            </a:r>
            <a:r>
              <a:rPr lang="en-US" dirty="0"/>
              <a:t>large language model to </a:t>
            </a:r>
            <a:r>
              <a:rPr lang="en-US" altLang="zh-CN" dirty="0"/>
              <a:t>help</a:t>
            </a:r>
            <a:r>
              <a:rPr lang="zh-CN" altLang="en-US" dirty="0"/>
              <a:t> </a:t>
            </a:r>
            <a:r>
              <a:rPr lang="en-US" altLang="zh-CN" dirty="0"/>
              <a:t>us</a:t>
            </a:r>
            <a:r>
              <a:rPr lang="en-US" dirty="0"/>
              <a:t> understand the privacy policies</a:t>
            </a:r>
            <a:r>
              <a:rPr lang="zh-CN" altLang="en-US" dirty="0"/>
              <a:t> </a:t>
            </a:r>
            <a:r>
              <a:rPr lang="en-US" altLang="zh-CN" dirty="0"/>
              <a:t>written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natural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en-US" dirty="0"/>
              <a:t>.</a:t>
            </a:r>
          </a:p>
          <a:p>
            <a:r>
              <a:rPr lang="en-US" dirty="0"/>
              <a:t>The objective of this step is to extract which types of privacy data are claimed to be collected in the privacy policy documents.</a:t>
            </a:r>
          </a:p>
          <a:p>
            <a:endParaRPr lang="en-US" dirty="0"/>
          </a:p>
          <a:p>
            <a:r>
              <a:rPr lang="en-US" dirty="0"/>
              <a:t>To this end, we proposed an inference process. </a:t>
            </a:r>
            <a:r>
              <a:rPr lang="en-US" altLang="zh-CN" b="1" dirty="0"/>
              <a:t>[CLICK]</a:t>
            </a:r>
            <a:endParaRPr lang="en-US" b="1" dirty="0"/>
          </a:p>
          <a:p>
            <a:r>
              <a:rPr lang="en-US" dirty="0"/>
              <a:t>For each SDK that provides a privacy policy, we take every sentence from the privacy policy to the language model as the </a:t>
            </a:r>
            <a:r>
              <a:rPr lang="en-US" b="1" dirty="0"/>
              <a:t>Premise</a:t>
            </a:r>
            <a:r>
              <a:rPr lang="en-US" dirty="0"/>
              <a:t>, and then </a:t>
            </a:r>
            <a:r>
              <a:rPr lang="en-US" altLang="zh-CN" b="1" dirty="0"/>
              <a:t>[CLICK]</a:t>
            </a:r>
            <a:r>
              <a:rPr lang="zh-CN" altLang="en-US" b="1" dirty="0"/>
              <a:t> </a:t>
            </a:r>
            <a:r>
              <a:rPr lang="en-US" dirty="0"/>
              <a:t>we use a set of </a:t>
            </a:r>
            <a:r>
              <a:rPr lang="en-US" b="1" dirty="0"/>
              <a:t>hypothes</a:t>
            </a:r>
            <a:r>
              <a:rPr lang="en-US" altLang="zh-CN" b="1" dirty="0"/>
              <a:t>e</a:t>
            </a:r>
            <a:r>
              <a:rPr lang="en-US" b="1" dirty="0"/>
              <a:t>s</a:t>
            </a:r>
            <a:r>
              <a:rPr lang="en-US" dirty="0"/>
              <a:t> to query the language model.</a:t>
            </a:r>
          </a:p>
          <a:p>
            <a:r>
              <a:rPr lang="en-US" dirty="0"/>
              <a:t>Specifically, as we have identified 41 data types of user privacy, we filled those 41 data types in a few </a:t>
            </a:r>
            <a:r>
              <a:rPr lang="en-US" altLang="zh-CN" dirty="0"/>
              <a:t>query</a:t>
            </a:r>
            <a:r>
              <a:rPr lang="zh-CN" altLang="en-US" dirty="0"/>
              <a:t> </a:t>
            </a:r>
            <a:r>
              <a:rPr lang="en-US" dirty="0"/>
              <a:t>template</a:t>
            </a:r>
            <a:r>
              <a:rPr lang="en-US" altLang="zh-CN" dirty="0"/>
              <a:t>s, and let the language model determine whether the hypothesis entails the premise or not.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34655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Android ecosystem is well-known for the great number of third-party applications which greatly enriches our life, increasing our productivity.</a:t>
            </a:r>
            <a:endParaRPr lang="en-US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However, this convenience comes with the cost of 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our personal data, ranging from the diverse device identifiers to the users’ physical location, being pervasively accessed and utilized in the name of data analytics and personalized advertising purpose</a:t>
            </a:r>
            <a:r>
              <a:rPr lang="en-US" altLang="zh-CN" sz="1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54360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shown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slide,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hypotheses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composed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hypotheses,</a:t>
            </a:r>
            <a:r>
              <a:rPr lang="zh-CN" altLang="en-US" dirty="0"/>
              <a:t> </a:t>
            </a:r>
            <a:r>
              <a:rPr lang="en-US" altLang="zh-CN" dirty="0"/>
              <a:t>namely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 err="1"/>
              <a:t>postive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PH,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negative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NH,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</a:t>
            </a:r>
            <a:r>
              <a:rPr lang="zh-CN" altLang="en-US" dirty="0"/>
              <a:t> </a:t>
            </a:r>
            <a:r>
              <a:rPr lang="en-US" altLang="zh-CN" dirty="0"/>
              <a:t>irrelevant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IH.</a:t>
            </a:r>
            <a:r>
              <a:rPr lang="zh-CN" altLang="en-US" dirty="0"/>
              <a:t> 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claimed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collected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examined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greater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threshold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meanwhile,</a:t>
            </a:r>
            <a:r>
              <a:rPr lang="zh-CN" altLang="en-US" dirty="0"/>
              <a:t> </a:t>
            </a:r>
            <a:r>
              <a:rPr lang="en-US" altLang="zh-CN" dirty="0"/>
              <a:t>greater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confidence</a:t>
            </a:r>
            <a:r>
              <a:rPr lang="zh-CN" altLang="en-US" dirty="0"/>
              <a:t> </a:t>
            </a:r>
            <a:r>
              <a:rPr lang="en-US" altLang="zh-CN" dirty="0" err="1"/>
              <a:t>socres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888451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slide shows the 41 types of privacy data organized into 5 classes. </a:t>
            </a:r>
          </a:p>
          <a:p>
            <a:r>
              <a:rPr lang="en-AU" dirty="0"/>
              <a:t>With those data types identified, we move our steps to taint analysis, which aims to help us understand “what types of privacy data that SDKs collect”.</a:t>
            </a:r>
          </a:p>
          <a:p>
            <a:endParaRPr lang="en-AU" dirty="0"/>
          </a:p>
          <a:p>
            <a:r>
              <a:rPr lang="en-AU" dirty="0"/>
              <a:t>Static taint analysis is a common software engineering technique.</a:t>
            </a:r>
          </a:p>
          <a:p>
            <a:r>
              <a:rPr lang="en-AU" dirty="0"/>
              <a:t>By specifying a source method and sink method, Taint analysis, aims to identify all possible code traces connecting the source and sink methods in sequence.</a:t>
            </a:r>
          </a:p>
          <a:p>
            <a:r>
              <a:rPr lang="en-AU" b="1" dirty="0"/>
              <a:t>[READ STARTING FROM THE 2</a:t>
            </a:r>
            <a:r>
              <a:rPr lang="en-AU" b="1" baseline="30000" dirty="0"/>
              <a:t>nd</a:t>
            </a:r>
            <a:r>
              <a:rPr lang="en-AU" b="1" dirty="0"/>
              <a:t> PARAGRAPH]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672472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identifying source methods, next we are going to identify sink methods. </a:t>
            </a:r>
          </a:p>
          <a:p>
            <a:r>
              <a:rPr lang="en-US" dirty="0"/>
              <a:t>In this work, there are 46 sink methods identified, with their functionality covering network transfer, file saving to the local public directories, and the system settings that store system-level preference and configuration.</a:t>
            </a:r>
          </a:p>
          <a:p>
            <a:br>
              <a:rPr lang="en-US" dirty="0"/>
            </a:br>
            <a:r>
              <a:rPr lang="en-US" dirty="0"/>
              <a:t>Here I’d like to </a:t>
            </a:r>
            <a:r>
              <a:rPr lang="en-US" b="1" dirty="0"/>
              <a:t>remark</a:t>
            </a:r>
            <a:r>
              <a:rPr lang="en-US" dirty="0"/>
              <a:t> that, all sinks are considered public locations that an arbitrary third-party app can access. </a:t>
            </a:r>
          </a:p>
          <a:p>
            <a:r>
              <a:rPr lang="en-US" dirty="0"/>
              <a:t>Which means, we don’t consider the places that only privileged system apps can access, for example, the process file system, and apps’ own directories.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6180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This slide summarize our evaluation for this work, so, three research questions as usual.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[READ THE SLIDE]</a:t>
            </a:r>
            <a:endParaRPr lang="en-SG" sz="1800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63520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So now, let’s go to the RQ1 first.</a:t>
            </a:r>
          </a:p>
          <a:p>
            <a:endParaRPr lang="en-AU" dirty="0"/>
          </a:p>
          <a:p>
            <a:r>
              <a:rPr lang="en-AU" b="1" dirty="0"/>
              <a:t>[READ]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0492296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  <a:p>
            <a:r>
              <a:rPr lang="en-AU" b="1" dirty="0"/>
              <a:t>[READ]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835560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Our last research question, is to analyse the overall compliance.</a:t>
            </a:r>
          </a:p>
          <a:p>
            <a:endParaRPr lang="en-AU" dirty="0"/>
          </a:p>
          <a:p>
            <a:r>
              <a:rPr lang="en-AU" b="1" dirty="0"/>
              <a:t>[READ]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937939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This slide shows the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settings</a:t>
            </a:r>
            <a:r>
              <a:rPr lang="zh-CN" altLang="en-US" dirty="0"/>
              <a:t> </a:t>
            </a:r>
            <a:r>
              <a:rPr lang="en-US" altLang="zh-CN" dirty="0"/>
              <a:t>injection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discovered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analysis,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AU" dirty="0"/>
              <a:t>4 exploits identified from the 158 SDKs.</a:t>
            </a:r>
          </a:p>
          <a:p>
            <a:endParaRPr lang="en-AU" b="1" dirty="0"/>
          </a:p>
          <a:p>
            <a:r>
              <a:rPr lang="en-AU" b="1" dirty="0"/>
              <a:t>[READ]</a:t>
            </a:r>
          </a:p>
          <a:p>
            <a:endParaRPr lang="en-AU" b="1" dirty="0"/>
          </a:p>
          <a:p>
            <a:r>
              <a:rPr lang="en-US" altLang="zh-CN" b="1" dirty="0"/>
              <a:t>Here</a:t>
            </a:r>
            <a:r>
              <a:rPr lang="zh-CN" altLang="en-US" b="1" dirty="0"/>
              <a:t> </a:t>
            </a:r>
            <a:r>
              <a:rPr lang="en-US" altLang="zh-CN" b="1" dirty="0"/>
              <a:t>we</a:t>
            </a:r>
            <a:r>
              <a:rPr lang="zh-CN" altLang="en-US" b="1" dirty="0"/>
              <a:t> </a:t>
            </a:r>
            <a:r>
              <a:rPr lang="en-US" altLang="zh-CN" b="1" dirty="0"/>
              <a:t>highlight</a:t>
            </a:r>
            <a:r>
              <a:rPr lang="zh-CN" altLang="en-US" b="1" dirty="0"/>
              <a:t> </a:t>
            </a:r>
            <a:r>
              <a:rPr lang="en-US" altLang="zh-CN" b="1" dirty="0"/>
              <a:t>that</a:t>
            </a:r>
            <a:r>
              <a:rPr lang="zh-CN" altLang="en-US" b="1" dirty="0"/>
              <a:t> </a:t>
            </a:r>
            <a:r>
              <a:rPr lang="en-US" altLang="zh-CN" b="1" dirty="0"/>
              <a:t>...</a:t>
            </a:r>
            <a:r>
              <a:rPr lang="zh-CN" altLang="en-US" b="1" dirty="0"/>
              <a:t> </a:t>
            </a:r>
            <a:r>
              <a:rPr lang="en-US" altLang="zh-CN" b="1" dirty="0"/>
              <a:t>(impact)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73444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[READ]</a:t>
            </a:r>
          </a:p>
          <a:p>
            <a:endParaRPr lang="en-AU" b="0" dirty="0"/>
          </a:p>
          <a:p>
            <a:r>
              <a:rPr lang="en-AU" b="0" dirty="0"/>
              <a:t>Ok, to</a:t>
            </a:r>
            <a:r>
              <a:rPr lang="zh-CN" altLang="en-US" b="0" dirty="0"/>
              <a:t> </a:t>
            </a:r>
            <a:r>
              <a:rPr lang="en-AU" b="0" dirty="0" err="1"/>
              <a:t>simpl</a:t>
            </a:r>
            <a:r>
              <a:rPr lang="en-US" altLang="zh-CN" b="0" dirty="0"/>
              <a:t>y</a:t>
            </a:r>
            <a:r>
              <a:rPr lang="zh-CN" altLang="en-US" b="0" dirty="0"/>
              <a:t> </a:t>
            </a:r>
            <a:r>
              <a:rPr lang="en-US" altLang="zh-CN" b="0" dirty="0"/>
              <a:t>put</a:t>
            </a:r>
            <a:r>
              <a:rPr lang="en-AU" b="0" dirty="0"/>
              <a:t>. This issue can be manipulated by a “Lucky” SDK if it is embedded into a pre-installed app. Then it can write anything into the system settings, which doesn’t have to be a real hardware ID, or any actual user privacy data like birthday, email address, and so on.</a:t>
            </a:r>
          </a:p>
          <a:p>
            <a:endParaRPr lang="en-AU" b="0" dirty="0"/>
          </a:p>
          <a:p>
            <a:r>
              <a:rPr lang="en-AU" b="0" dirty="0"/>
              <a:t>It only need</a:t>
            </a:r>
            <a:r>
              <a:rPr lang="en-US" altLang="zh-CN" b="0" dirty="0"/>
              <a:t>s</a:t>
            </a:r>
            <a:r>
              <a:rPr lang="en-AU" b="0" dirty="0"/>
              <a:t> to randomly produce a unique string, which can differentiate the current device from another, that string becomes a </a:t>
            </a:r>
            <a:r>
              <a:rPr lang="en-AU" b="0" i="1" dirty="0"/>
              <a:t>de facto</a:t>
            </a:r>
            <a:r>
              <a:rPr lang="zh-CN" altLang="en-US" b="0" i="1" dirty="0"/>
              <a:t> </a:t>
            </a:r>
            <a:r>
              <a:rPr lang="en-AU" b="0" dirty="0"/>
              <a:t>unique identifiable data and can be accessed by an arbitrary third-party app.</a:t>
            </a:r>
          </a:p>
          <a:p>
            <a:r>
              <a:rPr lang="en-AU" b="0" dirty="0"/>
              <a:t>So as long as a third-party app knows the key of such a</a:t>
            </a:r>
            <a:r>
              <a:rPr lang="en-US" altLang="zh-CN" b="0" dirty="0"/>
              <a:t>n</a:t>
            </a:r>
            <a:r>
              <a:rPr lang="zh-CN" altLang="en-US" b="0" dirty="0"/>
              <a:t> </a:t>
            </a:r>
            <a:r>
              <a:rPr lang="en-US" altLang="zh-CN" b="0" dirty="0"/>
              <a:t>entry</a:t>
            </a:r>
            <a:r>
              <a:rPr lang="zh-CN" altLang="en-US" b="0" dirty="0"/>
              <a:t> </a:t>
            </a:r>
            <a:r>
              <a:rPr lang="en-US" altLang="zh-CN" b="0" dirty="0"/>
              <a:t>in</a:t>
            </a:r>
            <a:r>
              <a:rPr lang="en-AU" b="0" dirty="0"/>
              <a:t> system settings, it </a:t>
            </a:r>
            <a:r>
              <a:rPr lang="en-US" altLang="zh-CN" b="0" dirty="0"/>
              <a:t>captures</a:t>
            </a:r>
            <a:r>
              <a:rPr lang="en-AU" b="0" dirty="0"/>
              <a:t> a </a:t>
            </a:r>
            <a:r>
              <a:rPr lang="en-US" altLang="zh-CN" b="0" dirty="0"/>
              <a:t>UUI</a:t>
            </a:r>
            <a:r>
              <a:rPr lang="en-AU" b="0" dirty="0"/>
              <a:t>.</a:t>
            </a:r>
          </a:p>
          <a:p>
            <a:endParaRPr lang="en-AU" b="0" dirty="0"/>
          </a:p>
          <a:p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AU" b="0" dirty="0"/>
              <a:t>Android operating system</a:t>
            </a:r>
            <a:r>
              <a:rPr lang="zh-CN" altLang="en-US" b="0" dirty="0"/>
              <a:t> </a:t>
            </a:r>
            <a:r>
              <a:rPr lang="en-US" altLang="zh-CN" b="0" dirty="0"/>
              <a:t>in</a:t>
            </a:r>
            <a:r>
              <a:rPr lang="zh-CN" altLang="en-US" b="0" dirty="0"/>
              <a:t> </a:t>
            </a:r>
            <a:r>
              <a:rPr lang="en-US" altLang="zh-CN" b="0" dirty="0"/>
              <a:t>the</a:t>
            </a:r>
            <a:r>
              <a:rPr lang="zh-CN" altLang="en-US" b="0" dirty="0"/>
              <a:t> </a:t>
            </a:r>
            <a:r>
              <a:rPr lang="en-US" altLang="zh-CN" b="0" dirty="0"/>
              <a:t>background</a:t>
            </a:r>
            <a:r>
              <a:rPr lang="en-AU" b="0" dirty="0"/>
              <a:t>, unfortunately, does not know what happens during the entire procedure.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49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0134401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performed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re-inspection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year</a:t>
            </a:r>
            <a:r>
              <a:rPr lang="zh-CN" altLang="en-US" dirty="0"/>
              <a:t> </a:t>
            </a:r>
            <a:r>
              <a:rPr lang="en-US" altLang="zh-CN" dirty="0"/>
              <a:t>later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initial</a:t>
            </a:r>
            <a:r>
              <a:rPr lang="zh-CN" altLang="en-US" dirty="0"/>
              <a:t> </a:t>
            </a:r>
            <a:r>
              <a:rPr lang="en-US" altLang="zh-CN" dirty="0"/>
              <a:t>investigation,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understand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privacy</a:t>
            </a:r>
            <a:r>
              <a:rPr lang="zh-CN" altLang="en-US" dirty="0"/>
              <a:t> </a:t>
            </a:r>
            <a:r>
              <a:rPr lang="en-US" altLang="zh-CN" dirty="0"/>
              <a:t>preservation</a:t>
            </a:r>
            <a:r>
              <a:rPr lang="zh-CN" altLang="en-US" dirty="0"/>
              <a:t> </a:t>
            </a:r>
            <a:r>
              <a:rPr lang="en-US" altLang="zh-CN" dirty="0"/>
              <a:t>landscape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longitudinal</a:t>
            </a:r>
            <a:r>
              <a:rPr lang="zh-CN" altLang="en-US" dirty="0"/>
              <a:t> </a:t>
            </a:r>
            <a:r>
              <a:rPr lang="en-US" altLang="zh-CN" dirty="0"/>
              <a:t>perspective.</a:t>
            </a:r>
            <a:r>
              <a:rPr lang="zh-CN" altLang="en-US" dirty="0"/>
              <a:t> </a:t>
            </a:r>
            <a:endParaRPr lang="en-SG" altLang="zh-CN" dirty="0"/>
          </a:p>
          <a:p>
            <a:endParaRPr lang="en-US" altLang="zh-CN" dirty="0"/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...</a:t>
            </a:r>
            <a:r>
              <a:rPr lang="zh-CN" altLang="en-US" dirty="0"/>
              <a:t> </a:t>
            </a:r>
            <a:r>
              <a:rPr lang="en-US" altLang="zh-CN" dirty="0"/>
              <a:t>[READ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BULLET</a:t>
            </a:r>
            <a:r>
              <a:rPr lang="zh-CN" altLang="en-US" dirty="0"/>
              <a:t> </a:t>
            </a:r>
            <a:r>
              <a:rPr lang="en-US" altLang="zh-CN" dirty="0"/>
              <a:t>POINTS]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1607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other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hand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 the protection of personal data has gained a great deal of attention around the world.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 of 2022, there are 137 out of 194 countries ha</a:t>
            </a:r>
            <a:r>
              <a:rPr lang="en-US" altLang="zh-CN" sz="1800" kern="100" dirty="0" err="1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ve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put in place legislation to secure personal data and privacy protection. 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European Union’s GDPR is one of the most representative laws which is known to stipulate a large penalty if a company is found not properly handling users’ personal data.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our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smart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phones,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our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daily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used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devices,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becoming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first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line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of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defense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against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privacy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infringement.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157585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To wrap up, in this work, we achieved three contributions. </a:t>
            </a:r>
          </a:p>
          <a:p>
            <a:endParaRPr lang="en-AU" dirty="0"/>
          </a:p>
          <a:p>
            <a:r>
              <a:rPr lang="en-AU" b="1" dirty="0"/>
              <a:t>[READ]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23204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BA125F-BC95-F549-B696-81D46856DA6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2858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53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632393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36856-AC0A-15B9-3273-BBE05BFB4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2DDAF8-672A-4216-02DE-ADC7F50252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C73828-9FDB-F41C-7080-05F9DE4623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5B833-1499-C303-C232-D5869CE6D6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54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4209043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Ok, so now I have gone through our first research at the OS-level. This study has been accepted and presented in NDSS </a:t>
            </a:r>
            <a:r>
              <a:rPr lang="en-US" altLang="zh-CN" dirty="0"/>
              <a:t>2023</a:t>
            </a:r>
            <a:r>
              <a:rPr lang="en-AU" dirty="0"/>
              <a:t>. </a:t>
            </a:r>
          </a:p>
          <a:p>
            <a:r>
              <a:rPr lang="en-US" altLang="zh-CN" dirty="0"/>
              <a:t>And on this slide, I also acknowledge some literature that have been mentioned in the previous slides.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55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5513028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56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49547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800"/>
              </a:spcAft>
            </a:pPr>
            <a:r>
              <a:rPr lang="en-US" altLang="zh-CN" b="0" dirty="0">
                <a:effectLst/>
              </a:rPr>
              <a:t>Talking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about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personal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data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access,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we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assume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the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collection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of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personal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data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should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all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follow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a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simple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routine: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...</a:t>
            </a:r>
            <a:r>
              <a:rPr lang="zh-CN" altLang="en-US" b="0" dirty="0">
                <a:effectLst/>
              </a:rPr>
              <a:t> </a:t>
            </a:r>
            <a:r>
              <a:rPr lang="en-US" altLang="zh-CN" b="0" dirty="0">
                <a:effectLst/>
              </a:rPr>
              <a:t>[READ]</a:t>
            </a:r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8150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Now let’s move back to the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Android ecosystem, we learned that personal data exfiltration in third-party apps has been extensively studied since the very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early stage of Android history.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altLang="zh-CN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 good news as a relief, is that Google has deployed strict and comprehensive regulation over third-party developers to ensure their apps comply with privacy and personal data protection laws globally.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However, all these efforts, only offer a partial view of the data exfiltration in the entire Android ecosystem.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There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are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still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some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questions…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simply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put,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today’s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talk,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would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like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focus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two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questions,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namely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…</a:t>
            </a:r>
            <a:endParaRPr lang="en-US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58691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And our research aims to address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two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questions,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which will be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covered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today's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talk</a:t>
            </a:r>
            <a:r>
              <a:rPr lang="en-SG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. 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[READ]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616495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As mentioned earlier, after the introduction of GDPR, Google has taken steps to enforce new privacy features to restrict apps’ use of personal data, especially on user unresettable identifiers.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Let’s take Android 10.0 as an example. There are 3 major changes, as shown on the slide.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The first change is the introduction of a new privileged permission, READ PRIVILEGED PHONE STATE, which is only granted to privileged system apps.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Second, a new app-unique and user-resettable identifier called Advertising ID is introduced to replace the existing Android ID.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Third, app developers are requested to properly disclose their access, collection, use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and sharing of user data to comply with the newly 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introduced</a:t>
            </a:r>
            <a:r>
              <a:rPr lang="en-AU" sz="1800" kern="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GDPR.</a:t>
            </a:r>
            <a:endParaRPr lang="en-SG" sz="18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88E97E-AF29-4E59-A6E4-D1B9CD7E3329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6668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5FD2-5212-453D-A101-82321CF650B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499291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292" y="440691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292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342874" indent="0">
              <a:buNone/>
              <a:defRPr sz="1351"/>
            </a:lvl2pPr>
            <a:lvl3pPr marL="685749" indent="0">
              <a:buNone/>
              <a:defRPr sz="1200"/>
            </a:lvl3pPr>
            <a:lvl4pPr marL="1028624" indent="0">
              <a:buNone/>
              <a:defRPr sz="1051"/>
            </a:lvl4pPr>
            <a:lvl5pPr marL="1371498" indent="0">
              <a:buNone/>
              <a:defRPr sz="1051"/>
            </a:lvl5pPr>
            <a:lvl6pPr marL="1714371" indent="0">
              <a:buNone/>
              <a:defRPr sz="1051"/>
            </a:lvl6pPr>
            <a:lvl7pPr marL="2057246" indent="0">
              <a:buNone/>
              <a:defRPr sz="1051"/>
            </a:lvl7pPr>
            <a:lvl8pPr marL="2400120" indent="0">
              <a:buNone/>
              <a:defRPr sz="1051"/>
            </a:lvl8pPr>
            <a:lvl9pPr marL="2742994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78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342874" indent="0">
              <a:buNone/>
              <a:defRPr sz="1351"/>
            </a:lvl2pPr>
            <a:lvl3pPr marL="685749" indent="0">
              <a:buNone/>
              <a:defRPr sz="1200"/>
            </a:lvl3pPr>
            <a:lvl4pPr marL="1028624" indent="0">
              <a:buNone/>
              <a:defRPr sz="1051"/>
            </a:lvl4pPr>
            <a:lvl5pPr marL="1371498" indent="0">
              <a:buNone/>
              <a:defRPr sz="1051"/>
            </a:lvl5pPr>
            <a:lvl6pPr marL="1714371" indent="0">
              <a:buNone/>
              <a:defRPr sz="1051"/>
            </a:lvl6pPr>
            <a:lvl7pPr marL="2057246" indent="0">
              <a:buNone/>
              <a:defRPr sz="1051"/>
            </a:lvl7pPr>
            <a:lvl8pPr marL="2400120" indent="0">
              <a:buNone/>
              <a:defRPr sz="1051"/>
            </a:lvl8pPr>
            <a:lvl9pPr marL="2742994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7C7F98-B043-075D-3A26-746FDCF84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1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19691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79" y="236662"/>
            <a:ext cx="8198799" cy="1283584"/>
          </a:xfrm>
          <a:prstGeom prst="rect">
            <a:avLst/>
          </a:prstGeom>
        </p:spPr>
        <p:txBody>
          <a:bodyPr/>
          <a:lstStyle>
            <a:lvl1pPr algn="l">
              <a:defRPr sz="3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5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5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78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342874" indent="0">
              <a:buNone/>
              <a:defRPr sz="1351"/>
            </a:lvl2pPr>
            <a:lvl3pPr marL="685749" indent="0">
              <a:buNone/>
              <a:defRPr sz="1200"/>
            </a:lvl3pPr>
            <a:lvl4pPr marL="1028624" indent="0">
              <a:buNone/>
              <a:defRPr sz="1051"/>
            </a:lvl4pPr>
            <a:lvl5pPr marL="1371498" indent="0">
              <a:buNone/>
              <a:defRPr sz="1051"/>
            </a:lvl5pPr>
            <a:lvl6pPr marL="1714371" indent="0">
              <a:buNone/>
              <a:defRPr sz="1051"/>
            </a:lvl6pPr>
            <a:lvl7pPr marL="2057246" indent="0">
              <a:buNone/>
              <a:defRPr sz="1051"/>
            </a:lvl7pPr>
            <a:lvl8pPr marL="2400120" indent="0">
              <a:buNone/>
              <a:defRPr sz="1051"/>
            </a:lvl8pPr>
            <a:lvl9pPr marL="2742994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2B5F7-0F2F-9EF5-CBAB-8188C7F4F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1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947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7751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186CB456-4823-F0CE-7635-2DF9E971C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3620" y="1968500"/>
            <a:ext cx="5092723" cy="444500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60466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5AABF3B-2112-4303-BACC-C389E81E73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5269486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40E7229-04EE-4764-BC7E-F87916F4FA6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54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10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381048"/>
            <a:ext cx="11345332" cy="386735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630033"/>
            <a:ext cx="11345332" cy="67373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0912513-725A-7B3D-7236-D9DF537BD4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2841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381048"/>
            <a:ext cx="11345332" cy="3867353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630033"/>
            <a:ext cx="11345332" cy="67373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9996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008916"/>
            <a:ext cx="11345332" cy="423948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14882" y="1249119"/>
            <a:ext cx="11345332" cy="663584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350709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4" descr="TUM_Glockenturm.tif">
            <a:extLst>
              <a:ext uri="{FF2B5EF4-FFF2-40B4-BE49-F238E27FC236}">
                <a16:creationId xmlns:a16="http://schemas.microsoft.com/office/drawing/2014/main" id="{3DC659F7-0024-9FCB-D753-C693EDA7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620" y="1968500"/>
            <a:ext cx="5092723" cy="4445000"/>
          </a:xfrm>
          <a:prstGeom prst="rect">
            <a:avLst/>
          </a:prstGeom>
        </p:spPr>
      </p:pic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1"/>
            <a:ext cx="11345332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14" name="Rechteck 13"/>
          <p:cNvSpPr/>
          <p:nvPr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21917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667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355FD2-5212-453D-A101-82321CF650BF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957842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630034"/>
            <a:ext cx="11345332" cy="46183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293133E1-5289-7056-E483-775294333E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662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630034"/>
            <a:ext cx="11345332" cy="461836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BB05561-73C4-4A74-972B-036FE30803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079794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14883" y="1630032"/>
            <a:ext cx="5574547" cy="463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1630032"/>
            <a:ext cx="5574547" cy="463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E9EB89DB-0FCB-44DF-1F96-9A2EDDD7D26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1755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14883" y="1630032"/>
            <a:ext cx="5574547" cy="463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1630032"/>
            <a:ext cx="5574547" cy="4633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  <a:lvl2pPr>
              <a:lnSpc>
                <a:spcPct val="114000"/>
              </a:lnSpc>
              <a:defRPr lang="de-DE" sz="1867" noProof="0" dirty="0" smtClean="0"/>
            </a:lvl2pPr>
            <a:lvl3pPr>
              <a:defRPr sz="1867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C820FC66-B1DF-47A9-8103-CDCC888363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5027661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630032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361435"/>
            <a:ext cx="5584444" cy="3899667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84903" y="2361436"/>
            <a:ext cx="5573856" cy="389966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9AEF4677-339F-8CA2-B0ED-473D9EA817F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242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4" y="1630032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7" y="2361435"/>
            <a:ext cx="5584444" cy="3899667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84903" y="2361436"/>
            <a:ext cx="5573856" cy="389966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82BEFDB1-C0BE-4875-BD7E-86FDD31F7C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758965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870200"/>
            <a:ext cx="12192000" cy="398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361435"/>
            <a:ext cx="5597144" cy="3912365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361435"/>
            <a:ext cx="5573856" cy="388696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1630032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B396E02D-F2E0-1B1F-A258-256C442E53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080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361435"/>
            <a:ext cx="12192000" cy="449656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333">
              <a:latin typeface="Arial" pitchFamily="34" charset="0"/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361435"/>
            <a:ext cx="5597144" cy="3912365"/>
          </a:xfrm>
          <a:prstGeom prst="rect">
            <a:avLst/>
          </a:prstGeom>
        </p:spPr>
        <p:txBody>
          <a:bodyPr lIns="0" rIns="0"/>
          <a:lstStyle>
            <a:lvl1pPr>
              <a:defRPr lang="de-DE" sz="1867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867"/>
            </a:lvl2pPr>
            <a:lvl3pPr>
              <a:defRPr sz="1867" baseline="0"/>
            </a:lvl3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97600" y="2361435"/>
            <a:ext cx="5573856" cy="388696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425454" y="1630032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D4303ED8-136B-40E2-A690-FE4668647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79555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361435"/>
            <a:ext cx="12192000" cy="4489792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1630032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5FE9A9B3-89BF-F3DC-FA80-DEDD36A472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077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de-DE" noProof="0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361435"/>
            <a:ext cx="12192000" cy="4489792"/>
          </a:xfrm>
          <a:prstGeom prst="rect">
            <a:avLst/>
          </a:prstGeom>
        </p:spPr>
        <p:txBody>
          <a:bodyPr/>
          <a:lstStyle>
            <a:lvl1pPr>
              <a:defRPr sz="1867"/>
            </a:lvl1pPr>
          </a:lstStyle>
          <a:p>
            <a:r>
              <a:rPr lang="en-GB"/>
              <a:t>Click icon to add picture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425454" y="1630032"/>
            <a:ext cx="11345332" cy="66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867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1164939-4755-42C9-9079-2B5AE284E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68695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51672" y="241604"/>
            <a:ext cx="8771693" cy="500270"/>
          </a:xfrm>
          <a:prstGeom prst="rect">
            <a:avLst/>
          </a:prstGeom>
        </p:spPr>
        <p:txBody>
          <a:bodyPr/>
          <a:lstStyle>
            <a:lvl1pPr algn="l">
              <a:defRPr sz="3200" b="1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0BDB25-4332-0657-ABA8-7494F1FD4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354776"/>
            <a:ext cx="2844800" cy="365125"/>
          </a:xfrm>
        </p:spPr>
        <p:txBody>
          <a:bodyPr/>
          <a:lstStyle>
            <a:lvl1pPr>
              <a:defRPr sz="1800"/>
            </a:lvl1pPr>
          </a:lstStyle>
          <a:p>
            <a:fld id="{5F396457-15B3-4E2E-8B13-7B7D237986EE}" type="slidenum">
              <a:rPr lang="en-US" altLang="en-US" smtClean="0"/>
              <a:pPr/>
              <a:t>‹#›</a:t>
            </a:fld>
            <a:endParaRPr lang="en-US" altLang="en-US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3A77795-65EA-8222-341B-155D61443C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4880" y="741874"/>
            <a:ext cx="8822232" cy="5111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rgbClr val="4F81BD"/>
                </a:solidFill>
                <a:latin typeface="+mn-lt"/>
              </a:defRPr>
            </a:lvl1pPr>
            <a:lvl2pPr>
              <a:defRPr>
                <a:latin typeface="Frutiger LT 55 Roman"/>
              </a:defRPr>
            </a:lvl2pPr>
            <a:lvl3pPr>
              <a:defRPr>
                <a:latin typeface="Frutiger LT 55 Roman"/>
              </a:defRPr>
            </a:lvl3pPr>
            <a:lvl4pPr>
              <a:defRPr>
                <a:latin typeface="Frutiger LT 55 Roman"/>
              </a:defRPr>
            </a:lvl4pPr>
            <a:lvl5pPr>
              <a:defRPr>
                <a:latin typeface="Frutiger LT 55 Roman"/>
              </a:defRPr>
            </a:lvl5pPr>
          </a:lstStyle>
          <a:p>
            <a:r>
              <a:rPr lang="en-US" sz="2400" dirty="0">
                <a:solidFill>
                  <a:schemeClr val="tx1"/>
                </a:solidFill>
                <a:latin typeface="Frutiger LT 55 Roman"/>
              </a:rPr>
              <a:t>Click To Edit </a:t>
            </a:r>
            <a:r>
              <a:rPr lang="en-US" sz="2400" dirty="0" err="1">
                <a:solidFill>
                  <a:schemeClr val="tx1"/>
                </a:solidFill>
                <a:latin typeface="Frutiger LT 55 Roman"/>
              </a:rPr>
              <a:t>Subtitlte</a:t>
            </a:r>
            <a:r>
              <a:rPr lang="en-US" sz="2400" dirty="0">
                <a:solidFill>
                  <a:schemeClr val="tx1"/>
                </a:solidFill>
                <a:latin typeface="Frutiger LT 55 Roman"/>
              </a:rPr>
              <a:t> Style</a:t>
            </a:r>
            <a:endParaRPr lang="en-AU" sz="2400" dirty="0">
              <a:solidFill>
                <a:schemeClr val="tx1"/>
              </a:solidFill>
              <a:latin typeface="Frutiger LT 55 Roman"/>
            </a:endParaRPr>
          </a:p>
        </p:txBody>
      </p:sp>
    </p:spTree>
    <p:extLst>
      <p:ext uri="{BB962C8B-B14F-4D97-AF65-F5344CB8AC3E}">
        <p14:creationId xmlns:p14="http://schemas.microsoft.com/office/powerpoint/2010/main" val="734339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30033"/>
            <a:ext cx="12192000" cy="522796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2" name="Text Placeholder 18">
            <a:extLst>
              <a:ext uri="{FF2B5EF4-FFF2-40B4-BE49-F238E27FC236}">
                <a16:creationId xmlns:a16="http://schemas.microsoft.com/office/drawing/2014/main" id="{FB6134F2-2761-390F-47D1-C1565FBC87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4882" y="912573"/>
            <a:ext cx="11345332" cy="428547"/>
          </a:xfrm>
          <a:prstGeom prst="rect">
            <a:avLst/>
          </a:prstGeom>
        </p:spPr>
        <p:txBody>
          <a:bodyPr lIns="0" tIns="93600" rIns="0" bIns="0"/>
          <a:lstStyle>
            <a:lvl1pPr marL="0" marR="0" indent="0" algn="l" defTabSz="1219170" rtl="0" eaLnBrk="0" fontAlgn="base" latinLnBrk="0" hangingPunct="0">
              <a:lnSpc>
                <a:spcPts val="24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400">
                <a:solidFill>
                  <a:schemeClr val="bg2"/>
                </a:solidFill>
                <a:latin typeface="+mj-lt"/>
              </a:defRPr>
            </a:lvl1pPr>
            <a:lvl2pPr marL="0" indent="0">
              <a:buNone/>
              <a:defRPr/>
            </a:lvl2pPr>
            <a:lvl3pPr marL="234945" indent="0">
              <a:buNone/>
              <a:defRPr/>
            </a:lvl3pPr>
            <a:lvl4pPr marL="480472" indent="0">
              <a:buNone/>
              <a:defRPr/>
            </a:lvl4pPr>
            <a:lvl5pPr marL="717531" indent="0">
              <a:buNone/>
              <a:defRPr/>
            </a:lvl5pPr>
          </a:lstStyle>
          <a:p>
            <a:pPr marL="0" marR="0" lvl="0" indent="0" algn="l" defTabSz="1219170" rtl="0" eaLnBrk="0" fontAlgn="base" latinLnBrk="0" hangingPunct="0">
              <a:lnSpc>
                <a:spcPts val="24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400" noProof="0" dirty="0"/>
              <a:t>Untert</a:t>
            </a:r>
            <a:r>
              <a:rPr lang="de-DE" sz="2400" noProof="0" dirty="0"/>
              <a:t>itel durch Klicken bearbeiten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06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30033"/>
            <a:ext cx="12192000" cy="522796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867"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6F6AFFF9-3343-4B1B-8898-C1F255D031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883" y="391280"/>
            <a:ext cx="11345332" cy="50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455104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292" y="440691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292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342874" indent="0">
              <a:buNone/>
              <a:defRPr sz="1351"/>
            </a:lvl2pPr>
            <a:lvl3pPr marL="685749" indent="0">
              <a:buNone/>
              <a:defRPr sz="1200"/>
            </a:lvl3pPr>
            <a:lvl4pPr marL="1028624" indent="0">
              <a:buNone/>
              <a:defRPr sz="1051"/>
            </a:lvl4pPr>
            <a:lvl5pPr marL="1371498" indent="0">
              <a:buNone/>
              <a:defRPr sz="1051"/>
            </a:lvl5pPr>
            <a:lvl6pPr marL="1714371" indent="0">
              <a:buNone/>
              <a:defRPr sz="1051"/>
            </a:lvl6pPr>
            <a:lvl7pPr marL="2057246" indent="0">
              <a:buNone/>
              <a:defRPr sz="1051"/>
            </a:lvl7pPr>
            <a:lvl8pPr marL="2400120" indent="0">
              <a:buNone/>
              <a:defRPr sz="1051"/>
            </a:lvl8pPr>
            <a:lvl9pPr marL="2742994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78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342874" indent="0">
              <a:buNone/>
              <a:defRPr sz="1351"/>
            </a:lvl2pPr>
            <a:lvl3pPr marL="685749" indent="0">
              <a:buNone/>
              <a:defRPr sz="1200"/>
            </a:lvl3pPr>
            <a:lvl4pPr marL="1028624" indent="0">
              <a:buNone/>
              <a:defRPr sz="1051"/>
            </a:lvl4pPr>
            <a:lvl5pPr marL="1371498" indent="0">
              <a:buNone/>
              <a:defRPr sz="1051"/>
            </a:lvl5pPr>
            <a:lvl6pPr marL="1714371" indent="0">
              <a:buNone/>
              <a:defRPr sz="1051"/>
            </a:lvl6pPr>
            <a:lvl7pPr marL="2057246" indent="0">
              <a:buNone/>
              <a:defRPr sz="1051"/>
            </a:lvl7pPr>
            <a:lvl8pPr marL="2400120" indent="0">
              <a:buNone/>
              <a:defRPr sz="1051"/>
            </a:lvl8pPr>
            <a:lvl9pPr marL="2742994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7C7F98-B043-075D-3A26-746FDCF84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1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250912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79" y="236662"/>
            <a:ext cx="8198799" cy="1283584"/>
          </a:xfrm>
          <a:prstGeom prst="rect">
            <a:avLst/>
          </a:prstGeom>
        </p:spPr>
        <p:txBody>
          <a:bodyPr/>
          <a:lstStyle>
            <a:lvl1pPr algn="l">
              <a:defRPr sz="3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5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5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78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342874" indent="0">
              <a:buNone/>
              <a:defRPr sz="1351"/>
            </a:lvl2pPr>
            <a:lvl3pPr marL="685749" indent="0">
              <a:buNone/>
              <a:defRPr sz="1200"/>
            </a:lvl3pPr>
            <a:lvl4pPr marL="1028624" indent="0">
              <a:buNone/>
              <a:defRPr sz="1051"/>
            </a:lvl4pPr>
            <a:lvl5pPr marL="1371498" indent="0">
              <a:buNone/>
              <a:defRPr sz="1051"/>
            </a:lvl5pPr>
            <a:lvl6pPr marL="1714371" indent="0">
              <a:buNone/>
              <a:defRPr sz="1051"/>
            </a:lvl6pPr>
            <a:lvl7pPr marL="2057246" indent="0">
              <a:buNone/>
              <a:defRPr sz="1051"/>
            </a:lvl7pPr>
            <a:lvl8pPr marL="2400120" indent="0">
              <a:buNone/>
              <a:defRPr sz="1051"/>
            </a:lvl8pPr>
            <a:lvl9pPr marL="2742994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2B5F7-0F2F-9EF5-CBAB-8188C7F4F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1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18240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880" y="220893"/>
            <a:ext cx="8961001" cy="520980"/>
          </a:xfrm>
          <a:prstGeom prst="rect">
            <a:avLst/>
          </a:prstGeom>
        </p:spPr>
        <p:txBody>
          <a:bodyPr/>
          <a:lstStyle>
            <a:lvl1pPr algn="l">
              <a:defRPr sz="3000" cap="none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6D86A4-186A-B381-3228-B0DA289F12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941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7B3FBE8-04E5-045E-D898-3D83DBC013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723900"/>
            <a:ext cx="9118600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1pPr>
            <a:lvl2pPr marL="342873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2pPr>
            <a:lvl3pPr marL="685748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3pPr>
            <a:lvl4pPr marL="1028623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4pPr>
            <a:lvl5pPr marL="1371497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07514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804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292" y="440691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3000" b="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3292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 marL="342874" indent="0">
              <a:buNone/>
              <a:defRPr sz="1351"/>
            </a:lvl2pPr>
            <a:lvl3pPr marL="685749" indent="0">
              <a:buNone/>
              <a:defRPr sz="1200"/>
            </a:lvl3pPr>
            <a:lvl4pPr marL="1028624" indent="0">
              <a:buNone/>
              <a:defRPr sz="1051"/>
            </a:lvl4pPr>
            <a:lvl5pPr marL="1371498" indent="0">
              <a:buNone/>
              <a:defRPr sz="1051"/>
            </a:lvl5pPr>
            <a:lvl6pPr marL="1714371" indent="0">
              <a:buNone/>
              <a:defRPr sz="1051"/>
            </a:lvl6pPr>
            <a:lvl7pPr marL="2057246" indent="0">
              <a:buNone/>
              <a:defRPr sz="1051"/>
            </a:lvl7pPr>
            <a:lvl8pPr marL="2400120" indent="0">
              <a:buNone/>
              <a:defRPr sz="1051"/>
            </a:lvl8pPr>
            <a:lvl9pPr marL="2742994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78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342874" indent="0">
              <a:buNone/>
              <a:defRPr sz="1351"/>
            </a:lvl2pPr>
            <a:lvl3pPr marL="685749" indent="0">
              <a:buNone/>
              <a:defRPr sz="1200"/>
            </a:lvl3pPr>
            <a:lvl4pPr marL="1028624" indent="0">
              <a:buNone/>
              <a:defRPr sz="1051"/>
            </a:lvl4pPr>
            <a:lvl5pPr marL="1371498" indent="0">
              <a:buNone/>
              <a:defRPr sz="1051"/>
            </a:lvl5pPr>
            <a:lvl6pPr marL="1714371" indent="0">
              <a:buNone/>
              <a:defRPr sz="1051"/>
            </a:lvl6pPr>
            <a:lvl7pPr marL="2057246" indent="0">
              <a:buNone/>
              <a:defRPr sz="1051"/>
            </a:lvl7pPr>
            <a:lvl8pPr marL="2400120" indent="0">
              <a:buNone/>
              <a:defRPr sz="1051"/>
            </a:lvl8pPr>
            <a:lvl9pPr marL="2742994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7C7F98-B043-075D-3A26-746FDCF847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1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47593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679" y="236662"/>
            <a:ext cx="8198799" cy="1283584"/>
          </a:xfrm>
          <a:prstGeom prst="rect">
            <a:avLst/>
          </a:prstGeom>
        </p:spPr>
        <p:txBody>
          <a:bodyPr/>
          <a:lstStyle>
            <a:lvl1pPr algn="l">
              <a:defRPr sz="3000" cap="all">
                <a:solidFill>
                  <a:srgbClr val="FFFFFF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5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174875"/>
            <a:ext cx="5384800" cy="3951288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rgbClr val="F17D00"/>
                </a:solidFill>
                <a:latin typeface="Frutiger LT 55 Roman"/>
                <a:cs typeface="Frutiger LT 55 Roman"/>
              </a:defRPr>
            </a:lvl1pPr>
            <a:lvl2pPr>
              <a:defRPr sz="1800">
                <a:solidFill>
                  <a:srgbClr val="FFFFFF"/>
                </a:solidFill>
                <a:latin typeface="Frutiger LT 55 Roman"/>
                <a:cs typeface="Frutiger LT 55 Roman"/>
              </a:defRPr>
            </a:lvl2pPr>
            <a:lvl3pPr>
              <a:defRPr sz="1500">
                <a:solidFill>
                  <a:srgbClr val="FFFFFF"/>
                </a:solidFill>
                <a:latin typeface="Frutiger LT 55 Roman"/>
                <a:cs typeface="Frutiger LT 55 Roman"/>
              </a:defRPr>
            </a:lvl3pPr>
            <a:lvl4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4pPr>
            <a:lvl5pPr>
              <a:defRPr sz="1351">
                <a:solidFill>
                  <a:srgbClr val="FFFFFF"/>
                </a:solidFill>
                <a:latin typeface="Frutiger LT 55 Roman"/>
                <a:cs typeface="Frutiger LT 55 Roman"/>
              </a:defRPr>
            </a:lvl5pPr>
            <a:lvl6pPr>
              <a:defRPr sz="1351"/>
            </a:lvl6pPr>
            <a:lvl7pPr>
              <a:defRPr sz="1351"/>
            </a:lvl7pPr>
            <a:lvl8pPr>
              <a:defRPr sz="1351"/>
            </a:lvl8pPr>
            <a:lvl9pPr>
              <a:defRPr sz="135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664231" y="6139778"/>
            <a:ext cx="10363200" cy="39295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200" cap="all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  <a:lvl2pPr marL="342874" indent="0">
              <a:buNone/>
              <a:defRPr sz="1351"/>
            </a:lvl2pPr>
            <a:lvl3pPr marL="685749" indent="0">
              <a:buNone/>
              <a:defRPr sz="1200"/>
            </a:lvl3pPr>
            <a:lvl4pPr marL="1028624" indent="0">
              <a:buNone/>
              <a:defRPr sz="1051"/>
            </a:lvl4pPr>
            <a:lvl5pPr marL="1371498" indent="0">
              <a:buNone/>
              <a:defRPr sz="1051"/>
            </a:lvl5pPr>
            <a:lvl6pPr marL="1714371" indent="0">
              <a:buNone/>
              <a:defRPr sz="1051"/>
            </a:lvl6pPr>
            <a:lvl7pPr marL="2057246" indent="0">
              <a:buNone/>
              <a:defRPr sz="1051"/>
            </a:lvl7pPr>
            <a:lvl8pPr marL="2400120" indent="0">
              <a:buNone/>
              <a:defRPr sz="1051"/>
            </a:lvl8pPr>
            <a:lvl9pPr marL="2742994" indent="0">
              <a:buNone/>
              <a:defRPr sz="10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2B5F7-0F2F-9EF5-CBAB-8188C7F4F6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989484" y="662941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81923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880" y="220893"/>
            <a:ext cx="8961001" cy="520980"/>
          </a:xfrm>
          <a:prstGeom prst="rect">
            <a:avLst/>
          </a:prstGeom>
        </p:spPr>
        <p:txBody>
          <a:bodyPr/>
          <a:lstStyle>
            <a:lvl1pPr algn="l">
              <a:defRPr sz="3000" cap="none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6D86A4-186A-B381-3228-B0DA289F12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941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7B3FBE8-04E5-045E-D898-3D83DBC013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723900"/>
            <a:ext cx="9118600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1pPr>
            <a:lvl2pPr marL="342873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2pPr>
            <a:lvl3pPr marL="685748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3pPr>
            <a:lvl4pPr marL="1028623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4pPr>
            <a:lvl5pPr marL="1371497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80944689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164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077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506B291-BD26-4DBD-A912-E9396BA1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7" y="1700823"/>
            <a:ext cx="10768680" cy="1224137"/>
          </a:xfrm>
        </p:spPr>
        <p:txBody>
          <a:bodyPr anchor="b">
            <a:noAutofit/>
          </a:bodyPr>
          <a:lstStyle>
            <a:lvl1pPr>
              <a:lnSpc>
                <a:spcPts val="3780"/>
              </a:lnSpc>
              <a:defRPr sz="315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72AC3715-D94B-4A73-8E94-CAC9D5806F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5327" y="3113748"/>
            <a:ext cx="10768680" cy="20434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431"/>
              </a:lnSpc>
              <a:buNone/>
              <a:defRPr sz="2025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25860B6-572B-42C8-98B4-41BF602CD44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4BE4F66-8978-4B9A-B365-ABFD2A46163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085400BA-682A-4644-881E-9D9BA0DAB8FC}"/>
              </a:ext>
            </a:extLst>
          </p:cNvPr>
          <p:cNvSpPr>
            <a:spLocks noGrp="1"/>
          </p:cNvSpPr>
          <p:nvPr>
            <p:ph type="dt" sz="half" idx="14"/>
          </p:nvPr>
        </p:nvSpPr>
        <p:spPr bwMode="white"/>
        <p:txBody>
          <a:bodyPr/>
          <a:lstStyle/>
          <a:p>
            <a:fld id="{9EC438C0-00B8-493E-995F-BB10A78EC363}" type="datetime1">
              <a:rPr lang="en-SG" smtClean="0"/>
              <a:t>28/2/25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875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51672" y="276107"/>
            <a:ext cx="8771693" cy="1129489"/>
          </a:xfrm>
          <a:prstGeom prst="rect">
            <a:avLst/>
          </a:prstGeom>
        </p:spPr>
        <p:txBody>
          <a:bodyPr/>
          <a:lstStyle>
            <a:lvl1pPr algn="l">
              <a:defRPr sz="3000" cap="all">
                <a:solidFill>
                  <a:schemeClr val="tx1">
                    <a:lumMod val="75000"/>
                    <a:lumOff val="25000"/>
                  </a:schemeClr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F90BDB25-4332-0657-ABA8-7494F1FD4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37109" y="6492875"/>
            <a:ext cx="2844800" cy="365125"/>
          </a:xfrm>
        </p:spPr>
        <p:txBody>
          <a:bodyPr/>
          <a:lstStyle>
            <a:lvl1pPr>
              <a:defRPr/>
            </a:lvl1pPr>
          </a:lstStyle>
          <a:p>
            <a:fld id="{5F396457-15B3-4E2E-8B13-7B7D237986E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8560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4880" y="220893"/>
            <a:ext cx="8961001" cy="520980"/>
          </a:xfrm>
          <a:prstGeom prst="rect">
            <a:avLst/>
          </a:prstGeom>
        </p:spPr>
        <p:txBody>
          <a:bodyPr/>
          <a:lstStyle>
            <a:lvl1pPr algn="l">
              <a:defRPr sz="3000" cap="none">
                <a:solidFill>
                  <a:schemeClr val="bg1"/>
                </a:solidFill>
                <a:latin typeface="Frutiger LT 55 Roman"/>
                <a:cs typeface="Frutiger LT 55 Roma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56D86A4-186A-B381-3228-B0DA289F12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989484" y="662941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600">
                <a:solidFill>
                  <a:schemeClr val="bg1"/>
                </a:solidFill>
                <a:latin typeface="Frutiger LT 55 Roman" pitchFamily="34" charset="0"/>
              </a:defRPr>
            </a:lvl1pPr>
          </a:lstStyle>
          <a:p>
            <a:fld id="{71C63AB4-6DC0-4902-8E9D-B5377E74E401}" type="slidenum">
              <a:rPr lang="en-SG" smtClean="0"/>
              <a:t>‹#›</a:t>
            </a:fld>
            <a:endParaRPr lang="en-SG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7B3FBE8-04E5-045E-D898-3D83DBC013F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723900"/>
            <a:ext cx="9118600" cy="449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1pPr>
            <a:lvl2pPr marL="342873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2pPr>
            <a:lvl3pPr marL="685748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3pPr>
            <a:lvl4pPr marL="1028623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4pPr>
            <a:lvl5pPr marL="1371497" indent="0">
              <a:buNone/>
              <a:defRPr sz="2000">
                <a:solidFill>
                  <a:schemeClr val="bg1"/>
                </a:solidFill>
                <a:latin typeface="Frutiger LT 55 Roman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9644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730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7403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01. Oktober 2022)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extfeld 10">
            <a:extLst>
              <a:ext uri="{FF2B5EF4-FFF2-40B4-BE49-F238E27FC236}">
                <a16:creationId xmlns:a16="http://schemas.microsoft.com/office/drawing/2014/main" id="{154976A3-D458-EBF9-B242-F3440F1111AF}"/>
              </a:ext>
            </a:extLst>
          </p:cNvPr>
          <p:cNvSpPr txBox="1"/>
          <p:nvPr userDrawn="1"/>
        </p:nvSpPr>
        <p:spPr>
          <a:xfrm>
            <a:off x="426009" y="428625"/>
            <a:ext cx="954723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1067" dirty="0">
                <a:solidFill>
                  <a:schemeClr val="bg1"/>
                </a:solidFill>
                <a:latin typeface="+mn-lt"/>
              </a:rPr>
              <a:t>Chair of High-Power Converter Systems</a:t>
            </a:r>
            <a:endParaRPr lang="de-DE" sz="1067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1200"/>
              </a:lnSpc>
            </a:pPr>
            <a:r>
              <a:rPr lang="en-US" sz="1067" kern="1200" dirty="0">
                <a:solidFill>
                  <a:schemeClr val="bg1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1067" kern="1200" dirty="0">
              <a:solidFill>
                <a:schemeClr val="bg1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1200"/>
              </a:lnSpc>
            </a:pPr>
            <a:r>
              <a:rPr lang="de-DE" sz="1067" baseline="0" dirty="0">
                <a:solidFill>
                  <a:schemeClr val="bg1"/>
                </a:solidFill>
                <a:latin typeface="+mn-lt"/>
              </a:rPr>
              <a:t>Technical University of Munich</a:t>
            </a:r>
            <a:endParaRPr lang="de-DE" sz="1067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689728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jpe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wm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image" Target="../media/image1.wmf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.emf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38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58400" y="432000"/>
            <a:ext cx="806365" cy="42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57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5" r:id="rId3"/>
    <p:sldLayoutId id="2147483856" r:id="rId4"/>
    <p:sldLayoutId id="2147483857" r:id="rId5"/>
    <p:sldLayoutId id="2147483859" r:id="rId6"/>
  </p:sldLayoutIdLst>
  <p:hf hdr="0" ft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1419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10284440" y="6586709"/>
            <a:ext cx="1487168" cy="257250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6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6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6" cstate="screen"/>
          <a:srcRect l="398" t="14167" b="1083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272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92" r:id="rId3"/>
    <p:sldLayoutId id="2147483893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426009" y="428625"/>
            <a:ext cx="954723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sz="1067" dirty="0">
                <a:solidFill>
                  <a:schemeClr val="tx2"/>
                </a:solidFill>
                <a:latin typeface="+mn-lt"/>
              </a:rPr>
              <a:t>Chair of High-Power Converter Systems</a:t>
            </a:r>
            <a:endParaRPr lang="de-DE" sz="1067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1200"/>
              </a:lnSpc>
            </a:pPr>
            <a:r>
              <a:rPr lang="en-US" sz="1067" kern="1200" dirty="0">
                <a:solidFill>
                  <a:schemeClr val="tx2"/>
                </a:solidFill>
                <a:latin typeface="+mn-lt"/>
                <a:ea typeface="+mn-ea"/>
                <a:cs typeface="Arial" charset="0"/>
              </a:rPr>
              <a:t>TUM School of Engineering and Design</a:t>
            </a:r>
            <a:endParaRPr lang="de-DE" sz="1067" kern="1200" dirty="0">
              <a:solidFill>
                <a:schemeClr val="tx2"/>
              </a:solidFill>
              <a:latin typeface="+mn-lt"/>
              <a:ea typeface="+mn-ea"/>
              <a:cs typeface="Arial" charset="0"/>
            </a:endParaRPr>
          </a:p>
          <a:p>
            <a:pPr>
              <a:lnSpc>
                <a:spcPts val="1200"/>
              </a:lnSpc>
            </a:pPr>
            <a:r>
              <a:rPr lang="de-DE" sz="1067" baseline="0" dirty="0">
                <a:solidFill>
                  <a:schemeClr val="tx2"/>
                </a:solidFill>
                <a:latin typeface="+mn-lt"/>
              </a:rPr>
              <a:t>Technical University of Munich</a:t>
            </a:r>
            <a:endParaRPr lang="de-DE" sz="1067" dirty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319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417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97" r:id="rId19"/>
    <p:sldLayoutId id="2147483898" r:id="rId20"/>
    <p:sldLayoutId id="2147483899" r:id="rId2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33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3200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41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4" r:id="rId2"/>
    <p:sldLayoutId id="2147483895" r:id="rId3"/>
    <p:sldLayoutId id="2147483896" r:id="rId4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3200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10958401" y="432000"/>
            <a:ext cx="799351" cy="427051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136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eaLnBrk="1" fontAlgn="base" hangingPunct="1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7FAA9-23C8-018D-9AAB-B44087846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362608"/>
            <a:ext cx="11345332" cy="1560695"/>
          </a:xfrm>
        </p:spPr>
        <p:txBody>
          <a:bodyPr wrap="square" anchor="t">
            <a:normAutofit/>
          </a:bodyPr>
          <a:lstStyle/>
          <a:p>
            <a:r>
              <a:rPr lang="en-US" b="1" cap="none" dirty="0">
                <a:solidFill>
                  <a:schemeClr val="tx2"/>
                </a:solidFill>
              </a:rPr>
              <a:t>Post</a:t>
            </a:r>
            <a:r>
              <a:rPr lang="en-US" altLang="zh-CN" b="1" cap="none" dirty="0">
                <a:solidFill>
                  <a:schemeClr val="tx2"/>
                </a:solidFill>
              </a:rPr>
              <a:t>-GDPR</a:t>
            </a:r>
            <a:r>
              <a:rPr lang="zh-CN" altLang="en-US" b="1" cap="none" dirty="0">
                <a:solidFill>
                  <a:schemeClr val="tx2"/>
                </a:solidFill>
              </a:rPr>
              <a:t> </a:t>
            </a:r>
            <a:r>
              <a:rPr lang="en-US" b="1" cap="none" dirty="0">
                <a:solidFill>
                  <a:schemeClr val="tx2"/>
                </a:solidFill>
              </a:rPr>
              <a:t>Privacy Preservation </a:t>
            </a:r>
            <a:br>
              <a:rPr lang="en-US" b="1" cap="none" dirty="0">
                <a:solidFill>
                  <a:schemeClr val="tx2"/>
                </a:solidFill>
              </a:rPr>
            </a:br>
            <a:r>
              <a:rPr lang="en-US" b="1" cap="none" dirty="0">
                <a:solidFill>
                  <a:schemeClr val="tx2"/>
                </a:solidFill>
              </a:rPr>
              <a:t>in Android Ecosystem</a:t>
            </a:r>
            <a:endParaRPr lang="en-SG" b="1" cap="none" dirty="0">
              <a:solidFill>
                <a:schemeClr val="tx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F73FE-F7FC-99A8-3298-D4DA7ACF332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5454" y="5051685"/>
            <a:ext cx="5495661" cy="1304928"/>
          </a:xfrm>
        </p:spPr>
        <p:txBody>
          <a:bodyPr wrap="square" anchor="t"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2400" b="1" dirty="0"/>
              <a:t>Mark </a:t>
            </a:r>
            <a:r>
              <a:rPr lang="en-US" altLang="zh-CN" sz="2400" b="1" u="sng" dirty="0"/>
              <a:t>Meng</a:t>
            </a:r>
            <a:r>
              <a:rPr lang="zh-CN" altLang="en-US" sz="2400" b="1" dirty="0"/>
              <a:t> </a:t>
            </a:r>
            <a:r>
              <a:rPr lang="en-US" altLang="zh-CN" sz="2400" b="1" dirty="0" err="1"/>
              <a:t>Huasong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PhD</a:t>
            </a:r>
            <a:br>
              <a:rPr lang="en-US" altLang="zh-CN" sz="2400" b="1" dirty="0"/>
            </a:br>
            <a:r>
              <a:rPr lang="en-US" altLang="zh-CN" sz="2400" dirty="0"/>
              <a:t>Research</a:t>
            </a:r>
            <a:r>
              <a:rPr lang="zh-CN" altLang="en-US" sz="2400" dirty="0"/>
              <a:t> </a:t>
            </a:r>
            <a:r>
              <a:rPr lang="en-US" altLang="zh-CN" sz="2400" dirty="0"/>
              <a:t>Fellow</a:t>
            </a:r>
            <a:br>
              <a:rPr lang="en-US" altLang="zh-CN" sz="2400" dirty="0"/>
            </a:br>
            <a:r>
              <a:rPr lang="en-US" altLang="zh-CN" sz="2400" dirty="0" err="1"/>
              <a:t>Technische</a:t>
            </a:r>
            <a:r>
              <a:rPr lang="en-US" altLang="zh-CN" sz="2400" dirty="0"/>
              <a:t> Universität München</a:t>
            </a:r>
            <a:r>
              <a:rPr lang="zh-CN" altLang="en-US" sz="2400" dirty="0"/>
              <a:t> </a:t>
            </a:r>
            <a:r>
              <a:rPr lang="en-US" altLang="zh-CN" sz="2400" dirty="0"/>
              <a:t>(TUM)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DF3776D-743C-597D-42CF-784A86050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2E355FD2-5212-453D-A101-82321CF650BF}" type="slidenum">
              <a:rPr lang="en-US" altLang="en-US" smtClean="0"/>
              <a:pPr>
                <a:spcAft>
                  <a:spcPts val="600"/>
                </a:spcAft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8068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8464-A5CE-CF07-CCC8-9F3B0537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21" y="133684"/>
            <a:ext cx="8076511" cy="918103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0065BE"/>
                </a:solidFill>
              </a:rPr>
              <a:t>Background</a:t>
            </a:r>
            <a:endParaRPr lang="en-SG" sz="1400" b="1" dirty="0">
              <a:solidFill>
                <a:srgbClr val="0065B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3B70-E36B-5B04-0C56-31FDD0E0D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1521" y="1895320"/>
            <a:ext cx="10816279" cy="3388159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Google has taken steps to enforce new privacy features to restrict apps’ use of user data.</a:t>
            </a:r>
          </a:p>
          <a:p>
            <a:pPr>
              <a:spcBef>
                <a:spcPts val="6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</a:rPr>
              <a:t>Representative privacy changes in Android 10:</a:t>
            </a:r>
          </a:p>
          <a:p>
            <a:pPr marL="257156" indent="-25715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New privileged permissions</a:t>
            </a:r>
          </a:p>
          <a:p>
            <a:pPr marL="814327" lvl="1" indent="-25715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i="1" dirty="0">
                <a:solidFill>
                  <a:schemeClr val="tx1"/>
                </a:solidFill>
              </a:rPr>
              <a:t>“</a:t>
            </a:r>
            <a:r>
              <a:rPr lang="en-US" sz="2000" i="1" dirty="0">
                <a:solidFill>
                  <a:schemeClr val="tx1"/>
                </a:solidFill>
              </a:rPr>
              <a:t>READ_PRIVILEGED_PHONE_STATE</a:t>
            </a:r>
            <a:r>
              <a:rPr lang="en-US" altLang="zh-CN" sz="2000" i="1" dirty="0">
                <a:solidFill>
                  <a:schemeClr val="tx1"/>
                </a:solidFill>
              </a:rPr>
              <a:t>”</a:t>
            </a:r>
            <a:endParaRPr lang="en-US" sz="2000" dirty="0">
              <a:solidFill>
                <a:schemeClr val="tx1"/>
              </a:solidFill>
            </a:endParaRPr>
          </a:p>
          <a:p>
            <a:pPr marL="814327" lvl="1" indent="-25715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O</a:t>
            </a:r>
            <a:r>
              <a:rPr lang="en-US" sz="2000" dirty="0">
                <a:solidFill>
                  <a:schemeClr val="tx1"/>
                </a:solidFill>
              </a:rPr>
              <a:t>nly granted to privileged system apps. </a:t>
            </a:r>
          </a:p>
          <a:p>
            <a:pPr marL="257156" indent="-25715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A</a:t>
            </a:r>
            <a:r>
              <a:rPr lang="en-US" sz="2000" dirty="0">
                <a:solidFill>
                  <a:schemeClr val="tx1"/>
                </a:solidFill>
              </a:rPr>
              <a:t>pp-unique and user-resettable identifiers </a:t>
            </a:r>
          </a:p>
          <a:p>
            <a:pPr marL="814327" lvl="1" indent="-25715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Android advertising ID</a:t>
            </a:r>
          </a:p>
          <a:p>
            <a:pPr marL="257156" indent="-257156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Compulsory disclosure of apps’ </a:t>
            </a:r>
            <a:r>
              <a:rPr lang="en-US" sz="2000" i="1" dirty="0">
                <a:solidFill>
                  <a:schemeClr val="tx1"/>
                </a:solidFill>
              </a:rPr>
              <a:t>access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i="1" dirty="0">
                <a:solidFill>
                  <a:schemeClr val="tx1"/>
                </a:solidFill>
              </a:rPr>
              <a:t>collection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i="1" dirty="0">
                <a:solidFill>
                  <a:schemeClr val="tx1"/>
                </a:solidFill>
              </a:rPr>
              <a:t>use</a:t>
            </a:r>
            <a:r>
              <a:rPr lang="en-US" sz="2000" dirty="0">
                <a:solidFill>
                  <a:schemeClr val="tx1"/>
                </a:solidFill>
              </a:rPr>
              <a:t>, and </a:t>
            </a:r>
            <a:r>
              <a:rPr lang="en-US" sz="2000" i="1" dirty="0">
                <a:solidFill>
                  <a:schemeClr val="tx1"/>
                </a:solidFill>
              </a:rPr>
              <a:t>sharing</a:t>
            </a:r>
            <a:r>
              <a:rPr lang="en-US" sz="2000" dirty="0">
                <a:solidFill>
                  <a:schemeClr val="tx1"/>
                </a:solidFill>
              </a:rPr>
              <a:t> of user data.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EA7DA-BBFC-F450-612F-43E2CD3C41C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660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8464-A5CE-CF07-CCC8-9F3B0537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21" y="260691"/>
            <a:ext cx="8076511" cy="767652"/>
          </a:xfrm>
        </p:spPr>
        <p:txBody>
          <a:bodyPr/>
          <a:lstStyle/>
          <a:p>
            <a:pPr algn="l"/>
            <a:r>
              <a:rPr lang="en-US" altLang="zh-CN" sz="3200" b="1" dirty="0">
                <a:solidFill>
                  <a:srgbClr val="0065BE"/>
                </a:solidFill>
              </a:rPr>
              <a:t>Related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Work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&amp;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sz="3200" b="1" dirty="0">
                <a:solidFill>
                  <a:srgbClr val="0065BE"/>
                </a:solidFill>
              </a:rPr>
              <a:t>Motivation</a:t>
            </a:r>
            <a:endParaRPr lang="en-SG" sz="1400" b="1" dirty="0">
              <a:solidFill>
                <a:srgbClr val="0065B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1CC41-4D71-0E1A-6B13-FEC3D288FE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1520" y="1576316"/>
            <a:ext cx="10376352" cy="450548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</a:rPr>
              <a:t>Personally identifiable data exfiltration in Android at the </a:t>
            </a:r>
            <a:r>
              <a:rPr lang="en-US" sz="1800" i="1" dirty="0">
                <a:solidFill>
                  <a:schemeClr val="tx1"/>
                </a:solidFill>
              </a:rPr>
              <a:t>app</a:t>
            </a:r>
            <a:r>
              <a:rPr lang="zh-CN" alt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>
                <a:solidFill>
                  <a:schemeClr val="tx1"/>
                </a:solidFill>
              </a:rPr>
              <a:t>level</a:t>
            </a:r>
            <a:r>
              <a:rPr lang="en-US" sz="1800" dirty="0">
                <a:solidFill>
                  <a:schemeClr val="tx1"/>
                </a:solidFill>
              </a:rPr>
              <a:t> or </a:t>
            </a:r>
            <a:r>
              <a:rPr lang="en-US" sz="1800" i="1" dirty="0">
                <a:solidFill>
                  <a:schemeClr val="tx1"/>
                </a:solidFill>
              </a:rPr>
              <a:t>library</a:t>
            </a:r>
            <a:r>
              <a:rPr lang="zh-CN" alt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>
                <a:solidFill>
                  <a:schemeClr val="tx1"/>
                </a:solidFill>
              </a:rPr>
              <a:t>level</a:t>
            </a:r>
            <a:r>
              <a:rPr lang="en-US" sz="1800" dirty="0">
                <a:solidFill>
                  <a:schemeClr val="tx1"/>
                </a:solidFill>
              </a:rPr>
              <a:t> has been extensively studied by the research community </a:t>
            </a:r>
            <a:r>
              <a:rPr lang="en-US" sz="1400" dirty="0">
                <a:solidFill>
                  <a:srgbClr val="0065BE"/>
                </a:solidFill>
              </a:rPr>
              <a:t>(</a:t>
            </a:r>
            <a:r>
              <a:rPr lang="en-US" sz="1400" dirty="0" err="1">
                <a:solidFill>
                  <a:srgbClr val="0065BE"/>
                </a:solidFill>
              </a:rPr>
              <a:t>Enck</a:t>
            </a:r>
            <a:r>
              <a:rPr lang="en-US" sz="1400" dirty="0">
                <a:solidFill>
                  <a:srgbClr val="0065BE"/>
                </a:solidFill>
              </a:rPr>
              <a:t> </a:t>
            </a:r>
            <a:r>
              <a:rPr lang="en-US" altLang="zh-CN" sz="1400" dirty="0">
                <a:solidFill>
                  <a:srgbClr val="0065BE"/>
                </a:solidFill>
              </a:rPr>
              <a:t>et al., 2014, Qiu et al., 2015, Ren et al., 2018, Wang et al., 2020</a:t>
            </a:r>
            <a:r>
              <a:rPr lang="en-US" sz="1400" dirty="0">
                <a:solidFill>
                  <a:srgbClr val="0065BE"/>
                </a:solidFill>
              </a:rPr>
              <a:t>)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1800" dirty="0">
                <a:solidFill>
                  <a:schemeClr val="tx1"/>
                </a:solidFill>
              </a:rPr>
              <a:t>Privacy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protection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at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the </a:t>
            </a:r>
            <a:r>
              <a:rPr lang="en-US" altLang="zh-CN" sz="1800" b="1" i="1" dirty="0">
                <a:solidFill>
                  <a:schemeClr val="tx1"/>
                </a:solidFill>
              </a:rPr>
              <a:t>OS</a:t>
            </a:r>
            <a:r>
              <a:rPr lang="zh-CN" altLang="en-US" sz="1800" b="1" i="1" dirty="0">
                <a:solidFill>
                  <a:schemeClr val="tx1"/>
                </a:solidFill>
              </a:rPr>
              <a:t> </a:t>
            </a:r>
            <a:r>
              <a:rPr lang="en-US" altLang="zh-CN" sz="1800" b="1" i="1" dirty="0">
                <a:solidFill>
                  <a:schemeClr val="tx1"/>
                </a:solidFill>
              </a:rPr>
              <a:t>level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still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open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question.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tx1"/>
                </a:solidFill>
              </a:rPr>
              <a:t>Many types of personal</a:t>
            </a:r>
            <a:r>
              <a:rPr lang="en-US" altLang="zh-CN" sz="1800" dirty="0">
                <a:solidFill>
                  <a:schemeClr val="tx1"/>
                </a:solidFill>
              </a:rPr>
              <a:t>ly</a:t>
            </a:r>
            <a:r>
              <a:rPr lang="en-US" sz="1800" dirty="0">
                <a:solidFill>
                  <a:schemeClr val="tx1"/>
                </a:solidFill>
              </a:rPr>
              <a:t> identifiable data served at the OS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level are user-unresettable.</a:t>
            </a:r>
          </a:p>
          <a:p>
            <a:pPr marL="842921" lvl="1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/>
                </a:solidFill>
              </a:rPr>
              <a:t>Serial number, IMEI, MAC Address, etc.	</a:t>
            </a:r>
          </a:p>
          <a:p>
            <a:pPr marL="842921" lvl="1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/>
                </a:solidFill>
              </a:rPr>
              <a:t>Not easily replaceable as a password once leaked.</a:t>
            </a:r>
          </a:p>
          <a:p>
            <a:pPr marL="842921" lvl="1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75" dirty="0">
                <a:solidFill>
                  <a:schemeClr val="tx1"/>
                </a:solidFill>
              </a:rPr>
              <a:t>We refer to them as </a:t>
            </a:r>
            <a:r>
              <a:rPr lang="en-US" sz="1875" b="1" u="sng" dirty="0">
                <a:solidFill>
                  <a:schemeClr val="tx1"/>
                </a:solidFill>
              </a:rPr>
              <a:t>user unresettable identifiers (UUIs).</a:t>
            </a:r>
            <a:endParaRPr lang="en-US" sz="1800" b="1" u="sng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altLang="zh-CN" sz="2000" b="1" i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400" b="1" i="1" dirty="0">
                <a:solidFill>
                  <a:srgbClr val="0065BE"/>
                </a:solidFill>
              </a:rPr>
              <a:t>Wh</a:t>
            </a:r>
            <a:r>
              <a:rPr lang="en-US" sz="2400" b="1" i="1" dirty="0">
                <a:solidFill>
                  <a:srgbClr val="0065BE"/>
                </a:solidFill>
              </a:rPr>
              <a:t>ether the operating systems (OSes) themselves comprehensively safeguard UUIs</a:t>
            </a:r>
            <a:r>
              <a:rPr lang="en-US" altLang="zh-CN" sz="2400" b="1" i="1" dirty="0">
                <a:solidFill>
                  <a:srgbClr val="0065BE"/>
                </a:solidFill>
              </a:rPr>
              <a:t>?</a:t>
            </a:r>
            <a:endParaRPr lang="en-US" sz="2000" dirty="0">
              <a:solidFill>
                <a:srgbClr val="0065BE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AA2646-46DD-AA03-5FE9-8DF767EB255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879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8464-A5CE-CF07-CCC8-9F3B0537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966" y="238781"/>
            <a:ext cx="8076511" cy="1110112"/>
          </a:xfrm>
        </p:spPr>
        <p:txBody>
          <a:bodyPr/>
          <a:lstStyle/>
          <a:p>
            <a:pPr algn="l">
              <a:lnSpc>
                <a:spcPct val="100000"/>
              </a:lnSpc>
            </a:pPr>
            <a:r>
              <a:rPr lang="en-US" b="1" dirty="0">
                <a:solidFill>
                  <a:srgbClr val="0065BE"/>
                </a:solidFill>
              </a:rPr>
              <a:t>Understanding Android UUIs</a:t>
            </a:r>
            <a:br>
              <a:rPr lang="en-US" dirty="0">
                <a:solidFill>
                  <a:srgbClr val="0065BE"/>
                </a:solidFill>
              </a:rPr>
            </a:br>
            <a:endParaRPr lang="en-SG" sz="1351" dirty="0">
              <a:solidFill>
                <a:srgbClr val="0065BE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864EC7A-4107-3C31-54E7-5C69D9174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0966" y="6195721"/>
            <a:ext cx="10313829" cy="365125"/>
          </a:xfrm>
        </p:spPr>
        <p:txBody>
          <a:bodyPr>
            <a:noAutofit/>
          </a:bodyPr>
          <a:lstStyle/>
          <a:p>
            <a:r>
              <a:rPr lang="en-US" altLang="zh-CN" sz="1400" dirty="0">
                <a:solidFill>
                  <a:schemeClr val="tx1"/>
                </a:solidFill>
              </a:rPr>
              <a:t>* The color scheme indicate the permission protection levels: </a:t>
            </a:r>
            <a:r>
              <a:rPr lang="en-US" altLang="zh-CN" sz="1400" b="1" dirty="0">
                <a:solidFill>
                  <a:srgbClr val="00B050"/>
                </a:solidFill>
              </a:rPr>
              <a:t>normal</a:t>
            </a:r>
            <a:r>
              <a:rPr lang="en-US" altLang="zh-CN" sz="1400" dirty="0">
                <a:solidFill>
                  <a:schemeClr val="tx1"/>
                </a:solidFill>
              </a:rPr>
              <a:t>, </a:t>
            </a:r>
            <a:r>
              <a:rPr lang="en-US" altLang="zh-CN" sz="1400" b="1" dirty="0">
                <a:solidFill>
                  <a:schemeClr val="accent6"/>
                </a:solidFill>
              </a:rPr>
              <a:t>dangerous</a:t>
            </a:r>
            <a:r>
              <a:rPr lang="en-US" altLang="zh-CN" sz="1400" dirty="0">
                <a:solidFill>
                  <a:schemeClr val="tx1"/>
                </a:solidFill>
              </a:rPr>
              <a:t>, and </a:t>
            </a:r>
            <a:r>
              <a:rPr lang="en-US" altLang="zh-CN" sz="1400" b="1" dirty="0">
                <a:solidFill>
                  <a:srgbClr val="FF0000"/>
                </a:solidFill>
              </a:rPr>
              <a:t>signature</a:t>
            </a:r>
            <a:r>
              <a:rPr lang="en-US" altLang="zh-CN" sz="1400" dirty="0">
                <a:solidFill>
                  <a:schemeClr val="tx1"/>
                </a:solidFill>
              </a:rPr>
              <a:t>.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A78B79F-C78E-1E2B-E510-C0C2CDA9B35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12</a:t>
            </a:fld>
            <a:endParaRPr lang="en-SG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3BA41662-3BD7-C64D-CE52-65286E57F17A}"/>
              </a:ext>
            </a:extLst>
          </p:cNvPr>
          <p:cNvGraphicFramePr>
            <a:graphicFrameLocks noGrp="1"/>
          </p:cNvGraphicFramePr>
          <p:nvPr/>
        </p:nvGraphicFramePr>
        <p:xfrm>
          <a:off x="838756" y="1785248"/>
          <a:ext cx="10857943" cy="3537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834">
                  <a:extLst>
                    <a:ext uri="{9D8B030D-6E8A-4147-A177-3AD203B41FA5}">
                      <a16:colId xmlns:a16="http://schemas.microsoft.com/office/drawing/2014/main" val="621106006"/>
                    </a:ext>
                  </a:extLst>
                </a:gridCol>
                <a:gridCol w="1191314">
                  <a:extLst>
                    <a:ext uri="{9D8B030D-6E8A-4147-A177-3AD203B41FA5}">
                      <a16:colId xmlns:a16="http://schemas.microsoft.com/office/drawing/2014/main" val="1022064337"/>
                    </a:ext>
                  </a:extLst>
                </a:gridCol>
                <a:gridCol w="926592">
                  <a:extLst>
                    <a:ext uri="{9D8B030D-6E8A-4147-A177-3AD203B41FA5}">
                      <a16:colId xmlns:a16="http://schemas.microsoft.com/office/drawing/2014/main" val="3752619557"/>
                    </a:ext>
                  </a:extLst>
                </a:gridCol>
                <a:gridCol w="3877056">
                  <a:extLst>
                    <a:ext uri="{9D8B030D-6E8A-4147-A177-3AD203B41FA5}">
                      <a16:colId xmlns:a16="http://schemas.microsoft.com/office/drawing/2014/main" val="652279656"/>
                    </a:ext>
                  </a:extLst>
                </a:gridCol>
                <a:gridCol w="4613147">
                  <a:extLst>
                    <a:ext uri="{9D8B030D-6E8A-4147-A177-3AD203B41FA5}">
                      <a16:colId xmlns:a16="http://schemas.microsoft.com/office/drawing/2014/main" val="2598290892"/>
                    </a:ext>
                  </a:extLst>
                </a:gridCol>
              </a:tblGrid>
              <a:tr h="335688">
                <a:tc>
                  <a:txBody>
                    <a:bodyPr/>
                    <a:lstStyle/>
                    <a:p>
                      <a:r>
                        <a:rPr lang="en-AU" sz="1200" dirty="0"/>
                        <a:t>#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UUI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Category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API(s)</a:t>
                      </a:r>
                      <a:endParaRPr lang="en-AU" sz="12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Permission/API changes*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397669290"/>
                  </a:ext>
                </a:extLst>
              </a:tr>
              <a:tr h="434444">
                <a:tc>
                  <a:txBody>
                    <a:bodyPr/>
                    <a:lstStyle/>
                    <a:p>
                      <a:r>
                        <a:rPr lang="en-AU" sz="11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Serial number</a:t>
                      </a:r>
                    </a:p>
                  </a:txBody>
                  <a:tcPr marL="45720" marR="45720"/>
                </a:tc>
                <a:tc rowSpan="6">
                  <a:txBody>
                    <a:bodyPr/>
                    <a:lstStyle/>
                    <a:p>
                      <a:r>
                        <a:rPr lang="en-AU" sz="1200" dirty="0"/>
                        <a:t>Chip &amp; Cellular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050" dirty="0" err="1"/>
                        <a:t>android.os.Build</a:t>
                      </a:r>
                      <a:r>
                        <a:rPr lang="en-AU" sz="1050" dirty="0"/>
                        <a:t>: </a:t>
                      </a:r>
                      <a:r>
                        <a:rPr lang="en-AU" sz="1050" dirty="0" err="1"/>
                        <a:t>getSerial</a:t>
                      </a:r>
                      <a:r>
                        <a:rPr lang="en-AU" sz="1050" dirty="0"/>
                        <a:t>()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V8-9: </a:t>
                      </a:r>
                      <a:r>
                        <a:rPr lang="en-AU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READ_PHONE_STATE </a:t>
                      </a:r>
                      <a:r>
                        <a:rPr lang="en-AU" sz="1100" dirty="0"/>
                        <a:t>required.</a:t>
                      </a:r>
                    </a:p>
                    <a:p>
                      <a:r>
                        <a:rPr lang="zh-CN" altLang="en-US" sz="1100" dirty="0"/>
                        <a:t>≥</a:t>
                      </a:r>
                      <a:r>
                        <a:rPr lang="en-AU" altLang="zh-CN" sz="1100" dirty="0"/>
                        <a:t>10: </a:t>
                      </a:r>
                      <a:r>
                        <a:rPr lang="en-AU" altLang="zh-CN" sz="1100" b="1" dirty="0">
                          <a:solidFill>
                            <a:srgbClr val="FF0000"/>
                          </a:solidFill>
                        </a:rPr>
                        <a:t>READ_PRIVILEDGED_PHONE_STATE </a:t>
                      </a:r>
                      <a:r>
                        <a:rPr lang="en-AU" altLang="zh-CN" sz="1100" dirty="0"/>
                        <a:t>required.</a:t>
                      </a:r>
                      <a:endParaRPr lang="en-AU" sz="11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82938265"/>
                  </a:ext>
                </a:extLst>
              </a:tr>
              <a:tr h="376192">
                <a:tc rowSpan="2">
                  <a:txBody>
                    <a:bodyPr/>
                    <a:lstStyle/>
                    <a:p>
                      <a:r>
                        <a:rPr lang="en-AU" sz="1100" dirty="0"/>
                        <a:t>2</a:t>
                      </a:r>
                    </a:p>
                  </a:txBody>
                  <a:tcPr marL="45720" marR="45720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Device ID (IMEI or MEID)</a:t>
                      </a:r>
                    </a:p>
                  </a:txBody>
                  <a:tcPr marL="45720" marR="45720"/>
                </a:tc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 err="1"/>
                        <a:t>android.telephony.TelephonyManager</a:t>
                      </a:r>
                      <a:r>
                        <a:rPr lang="en-AU" sz="1050" dirty="0"/>
                        <a:t>: </a:t>
                      </a:r>
                      <a:r>
                        <a:rPr lang="en-AU" sz="1050" dirty="0" err="1"/>
                        <a:t>getImei</a:t>
                      </a:r>
                      <a:r>
                        <a:rPr lang="en-AU" sz="1050" dirty="0"/>
                        <a:t>(), </a:t>
                      </a:r>
                      <a:r>
                        <a:rPr lang="en-AU" sz="1050" dirty="0" err="1"/>
                        <a:t>getDeviceId</a:t>
                      </a:r>
                      <a:r>
                        <a:rPr lang="en-AU" sz="1050" dirty="0"/>
                        <a:t>(), </a:t>
                      </a:r>
                      <a:r>
                        <a:rPr lang="en-AU" sz="1050" dirty="0" err="1"/>
                        <a:t>getMeid</a:t>
                      </a:r>
                      <a:r>
                        <a:rPr lang="en-AU" sz="1050" dirty="0"/>
                        <a:t>()</a:t>
                      </a:r>
                    </a:p>
                  </a:txBody>
                  <a:tcPr marL="45720" marR="45720"/>
                </a:tc>
                <a:tc rowSpan="5">
                  <a:txBody>
                    <a:bodyPr/>
                    <a:lstStyle/>
                    <a:p>
                      <a:r>
                        <a:rPr lang="en-AU" sz="1100" dirty="0"/>
                        <a:t>&lt;10: </a:t>
                      </a:r>
                      <a:r>
                        <a:rPr lang="en-AU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READ_PHONE_STATE </a:t>
                      </a:r>
                      <a:r>
                        <a:rPr lang="en-AU" sz="1100" dirty="0"/>
                        <a:t>required.</a:t>
                      </a:r>
                    </a:p>
                    <a:p>
                      <a:r>
                        <a:rPr lang="zh-CN" altLang="en-US" sz="1100" dirty="0"/>
                        <a:t>≥</a:t>
                      </a:r>
                      <a:r>
                        <a:rPr lang="en-AU" altLang="zh-CN" sz="1100" dirty="0"/>
                        <a:t>10: </a:t>
                      </a:r>
                      <a:r>
                        <a:rPr lang="en-AU" altLang="zh-CN" sz="1100" b="1" dirty="0">
                          <a:solidFill>
                            <a:srgbClr val="FF0000"/>
                          </a:solidFill>
                        </a:rPr>
                        <a:t>READ_PRIVILEDGED_PHONE_STATE </a:t>
                      </a:r>
                      <a:r>
                        <a:rPr lang="en-AU" altLang="zh-CN" sz="1100" dirty="0"/>
                        <a:t>required.</a:t>
                      </a:r>
                      <a:endParaRPr lang="en-AU" sz="11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26571944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AU" sz="1050" dirty="0" err="1"/>
                        <a:t>android.telephony.TelephonyManager</a:t>
                      </a:r>
                      <a:r>
                        <a:rPr lang="en-AU" sz="1050" dirty="0"/>
                        <a:t>: </a:t>
                      </a:r>
                      <a:r>
                        <a:rPr lang="en-AU" sz="1050" dirty="0" err="1"/>
                        <a:t>getSimSerialNumber</a:t>
                      </a:r>
                      <a:r>
                        <a:rPr lang="en-AU" sz="1050" dirty="0"/>
                        <a:t>()</a:t>
                      </a:r>
                    </a:p>
                    <a:p>
                      <a:r>
                        <a:rPr lang="en-AU" sz="1050" dirty="0" err="1"/>
                        <a:t>android.telephony.SubscriptionInfo</a:t>
                      </a:r>
                      <a:r>
                        <a:rPr lang="en-AU" sz="1050" dirty="0"/>
                        <a:t>: </a:t>
                      </a:r>
                      <a:r>
                        <a:rPr lang="en-AU" sz="1050" dirty="0" err="1"/>
                        <a:t>getIccid</a:t>
                      </a:r>
                      <a:r>
                        <a:rPr lang="en-AU" sz="1050" dirty="0"/>
                        <a:t>()</a:t>
                      </a:r>
                    </a:p>
                  </a:txBody>
                  <a:tcPr marL="45720" marR="4572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12995"/>
                  </a:ext>
                </a:extLst>
              </a:tr>
              <a:tr h="295184">
                <a:tc rowSpan="2">
                  <a:txBody>
                    <a:bodyPr/>
                    <a:lstStyle/>
                    <a:p>
                      <a:r>
                        <a:rPr lang="en-AU" sz="1100" dirty="0"/>
                        <a:t>3</a:t>
                      </a:r>
                    </a:p>
                  </a:txBody>
                  <a:tcPr marL="45720" marR="45720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ICCID</a:t>
                      </a:r>
                    </a:p>
                  </a:txBody>
                  <a:tcPr marL="45720" marR="45720"/>
                </a:tc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7483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AU" sz="1050" dirty="0" err="1"/>
                        <a:t>android.telephony.TelephonyManager</a:t>
                      </a:r>
                      <a:r>
                        <a:rPr lang="en-AU" sz="1050" dirty="0"/>
                        <a:t>: </a:t>
                      </a:r>
                      <a:r>
                        <a:rPr lang="en-AU" sz="1050" dirty="0" err="1"/>
                        <a:t>getSubscribeId</a:t>
                      </a:r>
                      <a:r>
                        <a:rPr lang="en-AU" sz="1050" dirty="0"/>
                        <a:t>()</a:t>
                      </a:r>
                    </a:p>
                  </a:txBody>
                  <a:tcPr marL="45720" marR="45720"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38214"/>
                  </a:ext>
                </a:extLst>
              </a:tr>
              <a:tr h="335688">
                <a:tc>
                  <a:txBody>
                    <a:bodyPr/>
                    <a:lstStyle/>
                    <a:p>
                      <a:r>
                        <a:rPr lang="en-AU" sz="1100" dirty="0"/>
                        <a:t>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IMSI</a:t>
                      </a:r>
                    </a:p>
                  </a:txBody>
                  <a:tcPr marL="45720" marR="45720"/>
                </a:tc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241095"/>
                  </a:ext>
                </a:extLst>
              </a:tr>
              <a:tr h="782000">
                <a:tc>
                  <a:txBody>
                    <a:bodyPr/>
                    <a:lstStyle/>
                    <a:p>
                      <a:r>
                        <a:rPr lang="en-AU" sz="1100" dirty="0"/>
                        <a:t>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200" dirty="0"/>
                        <a:t>Bluetooth MAC Address</a:t>
                      </a:r>
                    </a:p>
                  </a:txBody>
                  <a:tcPr marL="45720" marR="45720"/>
                </a:tc>
                <a:tc rowSpan="2">
                  <a:txBody>
                    <a:bodyPr/>
                    <a:lstStyle/>
                    <a:p>
                      <a:r>
                        <a:rPr lang="en-AU" sz="1200" dirty="0"/>
                        <a:t>Wireless Module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050" dirty="0" err="1"/>
                        <a:t>android.bluetooth.BluetoothAdapter</a:t>
                      </a:r>
                      <a:r>
                        <a:rPr lang="en-AU" sz="1050" dirty="0"/>
                        <a:t>: </a:t>
                      </a:r>
                      <a:r>
                        <a:rPr lang="en-AU" sz="1050" dirty="0" err="1"/>
                        <a:t>getAddress</a:t>
                      </a:r>
                      <a:r>
                        <a:rPr lang="en-AU" sz="1050" dirty="0"/>
                        <a:t>()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All versions: </a:t>
                      </a:r>
                      <a:r>
                        <a:rPr lang="en-AU" sz="1100" b="1" dirty="0">
                          <a:solidFill>
                            <a:srgbClr val="00B050"/>
                          </a:solidFill>
                        </a:rPr>
                        <a:t>BLUETOOTH</a:t>
                      </a:r>
                      <a:r>
                        <a:rPr lang="en-AU" sz="1100" dirty="0"/>
                        <a:t> required.</a:t>
                      </a:r>
                    </a:p>
                    <a:p>
                      <a:r>
                        <a:rPr lang="zh-CN" altLang="en-US" sz="1100" dirty="0"/>
                        <a:t>≥</a:t>
                      </a:r>
                      <a:r>
                        <a:rPr lang="en-AU" altLang="zh-CN" sz="1100" dirty="0"/>
                        <a:t>10: Randomization or a fixed return value required.</a:t>
                      </a:r>
                    </a:p>
                    <a:p>
                      <a:r>
                        <a:rPr lang="en-AU" altLang="zh-CN" sz="1100" dirty="0"/>
                        <a:t>V6-10: </a:t>
                      </a:r>
                      <a:r>
                        <a:rPr lang="en-AU" altLang="zh-CN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ACCESS_COARSE_LOCATION </a:t>
                      </a:r>
                      <a:r>
                        <a:rPr lang="en-AU" altLang="zh-CN" sz="1100" dirty="0"/>
                        <a:t>or </a:t>
                      </a:r>
                      <a:r>
                        <a:rPr lang="en-AU" altLang="zh-CN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ACCESS_FINE_LOCATION </a:t>
                      </a:r>
                      <a:r>
                        <a:rPr lang="en-AU" altLang="zh-CN" sz="1100" dirty="0"/>
                        <a:t>required.</a:t>
                      </a:r>
                    </a:p>
                    <a:p>
                      <a:r>
                        <a:rPr lang="zh-CN" altLang="en-US" sz="1100" dirty="0"/>
                        <a:t>≥</a:t>
                      </a:r>
                      <a:r>
                        <a:rPr lang="en-AU" altLang="zh-CN" sz="1100" dirty="0"/>
                        <a:t>10: </a:t>
                      </a:r>
                      <a:r>
                        <a:rPr lang="en-AU" altLang="zh-CN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ACCESS_FINE_LOCATION</a:t>
                      </a:r>
                      <a:r>
                        <a:rPr lang="en-AU" altLang="zh-CN" sz="1100" dirty="0"/>
                        <a:t> becomes mandatory.</a:t>
                      </a:r>
                      <a:endParaRPr lang="en-AU" sz="11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570266673"/>
                  </a:ext>
                </a:extLst>
              </a:tr>
              <a:tr h="608222">
                <a:tc>
                  <a:txBody>
                    <a:bodyPr/>
                    <a:lstStyle/>
                    <a:p>
                      <a:r>
                        <a:rPr lang="en-AU" sz="1100" dirty="0"/>
                        <a:t>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200" dirty="0" err="1"/>
                        <a:t>WiFi</a:t>
                      </a:r>
                      <a:r>
                        <a:rPr lang="en-AU" sz="1200" dirty="0"/>
                        <a:t> MAC Address</a:t>
                      </a:r>
                    </a:p>
                  </a:txBody>
                  <a:tcPr marL="45720" marR="45720"/>
                </a:tc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050" dirty="0" err="1"/>
                        <a:t>android.net.wifi.WifiInfo</a:t>
                      </a:r>
                      <a:r>
                        <a:rPr lang="en-AU" sz="1050" dirty="0"/>
                        <a:t>: </a:t>
                      </a:r>
                      <a:r>
                        <a:rPr lang="en-AU" sz="1050" dirty="0" err="1"/>
                        <a:t>getMacAddress</a:t>
                      </a:r>
                      <a:r>
                        <a:rPr lang="en-AU" sz="1050" dirty="0"/>
                        <a:t>()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100" dirty="0"/>
                        <a:t>All versions: </a:t>
                      </a:r>
                      <a:r>
                        <a:rPr lang="en-AU" sz="1100" b="1" dirty="0">
                          <a:solidFill>
                            <a:srgbClr val="00B050"/>
                          </a:solidFill>
                        </a:rPr>
                        <a:t>ACCESS_WIFI_STATE </a:t>
                      </a:r>
                      <a:r>
                        <a:rPr lang="en-AU" sz="1100" dirty="0"/>
                        <a:t>required.</a:t>
                      </a:r>
                    </a:p>
                    <a:p>
                      <a:r>
                        <a:rPr lang="en-AU" altLang="zh-CN" sz="1100" dirty="0"/>
                        <a:t>V6-9: Randomization suggested.</a:t>
                      </a:r>
                      <a:endParaRPr lang="en-AU" sz="1100" dirty="0"/>
                    </a:p>
                    <a:p>
                      <a:r>
                        <a:rPr lang="zh-CN" altLang="en-US" sz="1100" dirty="0"/>
                        <a:t>≥</a:t>
                      </a:r>
                      <a:r>
                        <a:rPr lang="en-AU" altLang="zh-CN" sz="1100" dirty="0"/>
                        <a:t>10: Randomization becomes mandatory.</a:t>
                      </a:r>
                      <a:endParaRPr lang="en-AU" sz="1100" dirty="0"/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793038371"/>
                  </a:ext>
                </a:extLst>
              </a:tr>
            </a:tbl>
          </a:graphicData>
        </a:graphic>
      </p:graphicFrame>
      <p:sp>
        <p:nvSpPr>
          <p:cNvPr id="4" name="Rectangular Callout 3">
            <a:extLst>
              <a:ext uri="{FF2B5EF4-FFF2-40B4-BE49-F238E27FC236}">
                <a16:creationId xmlns:a16="http://schemas.microsoft.com/office/drawing/2014/main" id="{FCD9A584-FC59-BF27-1CF3-0EC8807C538C}"/>
              </a:ext>
            </a:extLst>
          </p:cNvPr>
          <p:cNvSpPr/>
          <p:nvPr/>
        </p:nvSpPr>
        <p:spPr>
          <a:xfrm>
            <a:off x="2789624" y="5429524"/>
            <a:ext cx="4062279" cy="777022"/>
          </a:xfrm>
          <a:prstGeom prst="wedgeRectCallout">
            <a:avLst>
              <a:gd name="adj1" fmla="val 6480"/>
              <a:gd name="adj2" fmla="val -88908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tx1"/>
                </a:solidFill>
              </a:rPr>
              <a:t>For each UUI, there is/used to be at least 1 official API for apps to access.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Rectangular Callout 3">
            <a:extLst>
              <a:ext uri="{FF2B5EF4-FFF2-40B4-BE49-F238E27FC236}">
                <a16:creationId xmlns:a16="http://schemas.microsoft.com/office/drawing/2014/main" id="{D321F6BD-1637-9C9A-02F2-A7FF3958E6DB}"/>
              </a:ext>
            </a:extLst>
          </p:cNvPr>
          <p:cNvSpPr/>
          <p:nvPr/>
        </p:nvSpPr>
        <p:spPr>
          <a:xfrm>
            <a:off x="7156704" y="297154"/>
            <a:ext cx="4264330" cy="1381580"/>
          </a:xfrm>
          <a:prstGeom prst="wedgeRectCallout">
            <a:avLst>
              <a:gd name="adj1" fmla="val 5399"/>
              <a:gd name="adj2" fmla="val 6596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tx1"/>
                </a:solidFill>
              </a:rPr>
              <a:t>These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6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pre-identified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UUIs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are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useful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for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to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form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our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understanding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of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more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types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of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undiscovered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UUIs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Android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devices.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117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8464-A5CE-CF07-CCC8-9F3B0537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6544" y="278078"/>
            <a:ext cx="8076511" cy="918103"/>
          </a:xfrm>
        </p:spPr>
        <p:txBody>
          <a:bodyPr/>
          <a:lstStyle/>
          <a:p>
            <a:pPr algn="l"/>
            <a:r>
              <a:rPr lang="en-US" altLang="zh-CN" sz="3200" b="1" dirty="0">
                <a:solidFill>
                  <a:srgbClr val="0065BE"/>
                </a:solidFill>
              </a:rPr>
              <a:t>Goal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&amp;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Challenges</a:t>
            </a:r>
            <a:endParaRPr lang="en-SG" sz="1400" b="1" dirty="0">
              <a:solidFill>
                <a:srgbClr val="0065B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3B70-E36B-5B04-0C56-31FDD0E0D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81719" y="1685985"/>
            <a:ext cx="10786977" cy="3486029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We design and implement U2-I2 (short for </a:t>
            </a:r>
            <a:r>
              <a:rPr lang="en-US" sz="2000" u="sng" dirty="0">
                <a:solidFill>
                  <a:schemeClr val="tx1"/>
                </a:solidFill>
              </a:rPr>
              <a:t>UUI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u="sng" dirty="0">
                <a:solidFill>
                  <a:schemeClr val="tx1"/>
                </a:solidFill>
              </a:rPr>
              <a:t>I</a:t>
            </a:r>
            <a:r>
              <a:rPr lang="en-US" sz="2000" dirty="0">
                <a:solidFill>
                  <a:schemeClr val="tx1"/>
                </a:solidFill>
              </a:rPr>
              <a:t>nvestigator)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Systematically investigates the OS-level UUI protection at large scale. </a:t>
            </a:r>
          </a:p>
          <a:p>
            <a:pPr marL="285750" indent="-28575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Designed to assess the protection of not only the six known UUIs, but also other previously unreported ones.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solidFill>
                  <a:schemeClr val="tx1"/>
                </a:solidFill>
              </a:rPr>
              <a:t>Challenges of our study: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</a:rPr>
              <a:t>Identify undocumented access channels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</a:rPr>
              <a:t>Automate assessment process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arenR"/>
            </a:pPr>
            <a:r>
              <a:rPr lang="en-US" sz="2000" dirty="0">
                <a:solidFill>
                  <a:schemeClr val="tx1"/>
                </a:solidFill>
              </a:rPr>
              <a:t>Pinpoint customized (undiscovered) UUIs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9ED0F-C83F-BA0D-31BA-B5BE9A03135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65019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A276D-572A-C080-1E06-9C881F865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14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665C-3DCB-3EB5-3661-E92D5AFEB402}"/>
              </a:ext>
            </a:extLst>
          </p:cNvPr>
          <p:cNvSpPr txBox="1"/>
          <p:nvPr/>
        </p:nvSpPr>
        <p:spPr>
          <a:xfrm>
            <a:off x="884283" y="575958"/>
            <a:ext cx="7293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Assessing Documented Channels</a:t>
            </a:r>
            <a:endParaRPr lang="en-AU" sz="3200" b="1" dirty="0">
              <a:solidFill>
                <a:srgbClr val="0065BE"/>
              </a:solidFill>
              <a:latin typeface="+mn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B9AC1A-9523-3410-1867-3AF3A6A3CE74}"/>
              </a:ext>
            </a:extLst>
          </p:cNvPr>
          <p:cNvSpPr txBox="1"/>
          <p:nvPr/>
        </p:nvSpPr>
        <p:spPr>
          <a:xfrm>
            <a:off x="884282" y="1773960"/>
            <a:ext cx="101278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+mn-lt"/>
              </a:rPr>
              <a:t>U2-I2 aims to test </a:t>
            </a:r>
            <a:r>
              <a:rPr lang="en-US" sz="2000" b="1" dirty="0">
                <a:latin typeface="+mn-lt"/>
              </a:rPr>
              <a:t>two</a:t>
            </a:r>
            <a:r>
              <a:rPr lang="en-US" sz="2000" dirty="0">
                <a:latin typeface="+mn-lt"/>
              </a:rPr>
              <a:t> types of errors: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arenR"/>
            </a:pPr>
            <a:r>
              <a:rPr lang="en-US" sz="2000" dirty="0">
                <a:latin typeface="+mn-lt"/>
              </a:rPr>
              <a:t>Legacy permissions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e.g., additional permissions requested, or higher permissions introduced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arenR"/>
            </a:pPr>
            <a:r>
              <a:rPr lang="en-US" sz="2000" dirty="0">
                <a:latin typeface="+mn-lt"/>
              </a:rPr>
              <a:t>Missing de-identification 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e.g., MAC address randomization</a:t>
            </a:r>
          </a:p>
        </p:txBody>
      </p:sp>
    </p:spTree>
    <p:extLst>
      <p:ext uri="{BB962C8B-B14F-4D97-AF65-F5344CB8AC3E}">
        <p14:creationId xmlns:p14="http://schemas.microsoft.com/office/powerpoint/2010/main" val="1559833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A276D-572A-C080-1E06-9C881F865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15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665C-3DCB-3EB5-3661-E92D5AFEB402}"/>
              </a:ext>
            </a:extLst>
          </p:cNvPr>
          <p:cNvSpPr txBox="1"/>
          <p:nvPr/>
        </p:nvSpPr>
        <p:spPr>
          <a:xfrm>
            <a:off x="909420" y="456481"/>
            <a:ext cx="72938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Approach</a:t>
            </a:r>
            <a:r>
              <a:rPr lang="zh-CN" altLang="en-US" sz="3200" b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Overview</a:t>
            </a:r>
            <a:endParaRPr lang="en-AU" sz="3200" b="1" dirty="0">
              <a:solidFill>
                <a:srgbClr val="0065BE"/>
              </a:solidFill>
              <a:latin typeface="+mn-lt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47B33AD-5E3A-D5D1-AC02-6E049BA42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2" y="2556443"/>
            <a:ext cx="12100188" cy="3045379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E059B7D-86A9-4E0C-0BE2-5AF0F981F310}"/>
              </a:ext>
            </a:extLst>
          </p:cNvPr>
          <p:cNvSpPr txBox="1">
            <a:spLocks/>
          </p:cNvSpPr>
          <p:nvPr/>
        </p:nvSpPr>
        <p:spPr>
          <a:xfrm>
            <a:off x="981719" y="1685986"/>
            <a:ext cx="10786977" cy="58477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7F7F7F"/>
                </a:solidFill>
                <a:latin typeface="Frutiger LT 55 Roman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U2I2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adopts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a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three-phase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approach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to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assess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u="sng" dirty="0">
                <a:solidFill>
                  <a:schemeClr val="tx1"/>
                </a:solidFill>
                <a:latin typeface="+mn-lt"/>
              </a:rPr>
              <a:t>un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documented</a:t>
            </a:r>
            <a:r>
              <a:rPr lang="zh-CN" altLang="en-US" sz="20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channels.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algn="l">
              <a:spcBef>
                <a:spcPts val="0"/>
              </a:spcBef>
              <a:spcAft>
                <a:spcPts val="600"/>
              </a:spcAft>
            </a:pPr>
            <a:endParaRPr lang="en-US" sz="20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BCA5C6-73D9-22D6-3BC3-CDE2F6AE0E1A}"/>
              </a:ext>
            </a:extLst>
          </p:cNvPr>
          <p:cNvSpPr txBox="1"/>
          <p:nvPr/>
        </p:nvSpPr>
        <p:spPr>
          <a:xfrm>
            <a:off x="909420" y="927871"/>
            <a:ext cx="62076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For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u="sng" dirty="0">
                <a:solidFill>
                  <a:srgbClr val="0065BE"/>
                </a:solidFill>
                <a:latin typeface="+mn-lt"/>
              </a:rPr>
              <a:t>Un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documented Channels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Assessment</a:t>
            </a:r>
            <a:endParaRPr lang="en-AU" sz="2000" dirty="0">
              <a:solidFill>
                <a:srgbClr val="0065B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7127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A276D-572A-C080-1E06-9C881F865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16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3665C-3DCB-3EB5-3661-E92D5AFEB402}"/>
              </a:ext>
            </a:extLst>
          </p:cNvPr>
          <p:cNvSpPr txBox="1"/>
          <p:nvPr/>
        </p:nvSpPr>
        <p:spPr>
          <a:xfrm>
            <a:off x="909420" y="927871"/>
            <a:ext cx="5211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Phase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1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-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Access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Channel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Exploration</a:t>
            </a:r>
            <a:endParaRPr lang="en-AU" sz="2000" dirty="0">
              <a:solidFill>
                <a:srgbClr val="0065BE"/>
              </a:solidFill>
              <a:latin typeface="+mn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0046C0-1A71-084E-5636-057F3398C3C1}"/>
              </a:ext>
            </a:extLst>
          </p:cNvPr>
          <p:cNvSpPr txBox="1"/>
          <p:nvPr/>
        </p:nvSpPr>
        <p:spPr>
          <a:xfrm>
            <a:off x="896544" y="369017"/>
            <a:ext cx="9349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Assessing</a:t>
            </a:r>
            <a:r>
              <a:rPr lang="zh-CN" altLang="en-US" sz="3200" b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3200" b="1" u="sng" dirty="0">
                <a:solidFill>
                  <a:srgbClr val="0065BE"/>
                </a:solidFill>
                <a:latin typeface="+mn-lt"/>
              </a:rPr>
              <a:t>Un</a:t>
            </a:r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documented Channels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B9AC1A-9523-3410-1867-3AF3A6A3CE74}"/>
              </a:ext>
            </a:extLst>
          </p:cNvPr>
          <p:cNvSpPr txBox="1"/>
          <p:nvPr/>
        </p:nvSpPr>
        <p:spPr>
          <a:xfrm>
            <a:off x="884282" y="1773960"/>
            <a:ext cx="1012784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+mn-lt"/>
              </a:rPr>
              <a:t>U2-I2 takes </a:t>
            </a:r>
            <a:r>
              <a:rPr lang="en-US" sz="2000" b="1" dirty="0">
                <a:latin typeface="+mn-lt"/>
              </a:rPr>
              <a:t>six</a:t>
            </a:r>
            <a:r>
              <a:rPr lang="en-US" sz="2000" dirty="0">
                <a:latin typeface="+mn-lt"/>
              </a:rPr>
              <a:t> pre-identified UUIs as seeds, considering that other unknown UUIs may share the same set of access channels.</a:t>
            </a:r>
          </a:p>
          <a:p>
            <a:pPr>
              <a:spcAft>
                <a:spcPts val="1200"/>
              </a:spcAft>
            </a:pPr>
            <a:r>
              <a:rPr lang="en-US" sz="2000" b="1" dirty="0">
                <a:latin typeface="+mn-lt"/>
              </a:rPr>
              <a:t>Two</a:t>
            </a:r>
            <a:r>
              <a:rPr lang="en-US" sz="2000" dirty="0">
                <a:latin typeface="+mn-lt"/>
              </a:rPr>
              <a:t> strategies to explore undocumented channels: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sz="2000" dirty="0">
                <a:latin typeface="+mn-lt"/>
              </a:rPr>
              <a:t>Static control flow analysis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Extract method-level call relations until service managers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Map local interfaces to the corresponding remote interfaces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Pinpoint the components that serve the request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sz="2000" dirty="0">
                <a:latin typeface="+mn-lt"/>
              </a:rPr>
              <a:t>Filesystem forensics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Search the values of six pre-identified UUIs</a:t>
            </a:r>
          </a:p>
        </p:txBody>
      </p:sp>
    </p:spTree>
    <p:extLst>
      <p:ext uri="{BB962C8B-B14F-4D97-AF65-F5344CB8AC3E}">
        <p14:creationId xmlns:p14="http://schemas.microsoft.com/office/powerpoint/2010/main" val="1603661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513B31-BEC0-2FCE-699F-5DF010DC0C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17</a:t>
            </a:fld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4E0DA0-172B-A076-6B4E-2437408BC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6"/>
          <a:stretch/>
        </p:blipFill>
        <p:spPr>
          <a:xfrm>
            <a:off x="1071166" y="1756219"/>
            <a:ext cx="10049668" cy="38253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F90C70A-D663-5EFA-F44C-C4CE73BF80E5}"/>
              </a:ext>
            </a:extLst>
          </p:cNvPr>
          <p:cNvSpPr txBox="1"/>
          <p:nvPr/>
        </p:nvSpPr>
        <p:spPr>
          <a:xfrm>
            <a:off x="909420" y="824839"/>
            <a:ext cx="8904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2000" dirty="0">
                <a:solidFill>
                  <a:srgbClr val="0065BE"/>
                </a:solidFill>
                <a:latin typeface="+mn-lt"/>
              </a:rPr>
              <a:t>Two Typical Static Control Flows of the API Invocation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47E7AF-F9C9-C8F5-9286-84656D9C406A}"/>
              </a:ext>
            </a:extLst>
          </p:cNvPr>
          <p:cNvSpPr txBox="1"/>
          <p:nvPr/>
        </p:nvSpPr>
        <p:spPr>
          <a:xfrm>
            <a:off x="896544" y="265985"/>
            <a:ext cx="9349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Assessing</a:t>
            </a:r>
            <a:r>
              <a:rPr lang="zh-CN" altLang="en-US" sz="3200" b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3200" b="1" u="sng" dirty="0">
                <a:solidFill>
                  <a:srgbClr val="0065BE"/>
                </a:solidFill>
                <a:latin typeface="+mn-lt"/>
              </a:rPr>
              <a:t>Un</a:t>
            </a:r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documented Channels</a:t>
            </a:r>
          </a:p>
        </p:txBody>
      </p:sp>
    </p:spTree>
    <p:extLst>
      <p:ext uri="{BB962C8B-B14F-4D97-AF65-F5344CB8AC3E}">
        <p14:creationId xmlns:p14="http://schemas.microsoft.com/office/powerpoint/2010/main" val="112813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80AA6B-4738-CA4C-086B-76AB2B4C44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6"/>
          <a:stretch/>
        </p:blipFill>
        <p:spPr>
          <a:xfrm>
            <a:off x="2331719" y="1677762"/>
            <a:ext cx="8586719" cy="32684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EB9D55-FDC7-5092-5367-4310D3A05FB0}"/>
              </a:ext>
            </a:extLst>
          </p:cNvPr>
          <p:cNvSpPr txBox="1"/>
          <p:nvPr/>
        </p:nvSpPr>
        <p:spPr>
          <a:xfrm>
            <a:off x="909420" y="824839"/>
            <a:ext cx="89042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altLang="zh-CN" sz="2000" dirty="0">
                <a:solidFill>
                  <a:srgbClr val="0065BE"/>
                </a:solidFill>
                <a:latin typeface="+mn-lt"/>
              </a:rPr>
              <a:t>Two Typical Static Control Flows of the API Invocation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AF161E-886F-89FD-A3B9-693E648E77A4}"/>
              </a:ext>
            </a:extLst>
          </p:cNvPr>
          <p:cNvSpPr txBox="1"/>
          <p:nvPr/>
        </p:nvSpPr>
        <p:spPr>
          <a:xfrm>
            <a:off x="896544" y="265985"/>
            <a:ext cx="9349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Assessing</a:t>
            </a:r>
            <a:r>
              <a:rPr lang="zh-CN" altLang="en-US" sz="3200" b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3200" b="1" u="sng" dirty="0">
                <a:solidFill>
                  <a:srgbClr val="0065BE"/>
                </a:solidFill>
                <a:latin typeface="+mn-lt"/>
              </a:rPr>
              <a:t>Un</a:t>
            </a:r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documented Channels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3B70-E36B-5B04-0C56-31FDD0E0D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93496" y="5089754"/>
            <a:ext cx="6299707" cy="672448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Visualization of two typical control flows starting from documented APIs. (</a:t>
            </a:r>
            <a:r>
              <a:rPr lang="en-US" sz="1400" b="1" i="1" dirty="0">
                <a:solidFill>
                  <a:schemeClr val="tx2">
                    <a:lumMod val="75000"/>
                  </a:schemeClr>
                </a:solidFill>
              </a:rPr>
              <a:t>System properties 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and </a:t>
            </a:r>
            <a:r>
              <a:rPr lang="en-US" sz="1400" b="1" i="1" dirty="0">
                <a:solidFill>
                  <a:schemeClr val="tx2">
                    <a:lumMod val="75000"/>
                  </a:schemeClr>
                </a:solidFill>
              </a:rPr>
              <a:t>system services</a:t>
            </a:r>
            <a:r>
              <a:rPr lang="en-US" sz="1400" i="1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2513B31-BEC0-2FCE-699F-5DF010DC0CD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18</a:t>
            </a:fld>
            <a:endParaRPr lang="en-SG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F2371C2-41BF-8E78-5AA7-A0BC407BFC3F}"/>
              </a:ext>
            </a:extLst>
          </p:cNvPr>
          <p:cNvSpPr/>
          <p:nvPr/>
        </p:nvSpPr>
        <p:spPr>
          <a:xfrm>
            <a:off x="3079955" y="2374900"/>
            <a:ext cx="5734050" cy="1587500"/>
          </a:xfrm>
          <a:prstGeom prst="roundRect">
            <a:avLst>
              <a:gd name="adj" fmla="val 5849"/>
            </a:avLst>
          </a:prstGeom>
          <a:noFill/>
          <a:ln w="38100">
            <a:solidFill>
              <a:srgbClr val="FF0000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2C68115-5528-C2BC-815A-9D8A23BA12E8}"/>
              </a:ext>
            </a:extLst>
          </p:cNvPr>
          <p:cNvCxnSpPr>
            <a:cxnSpLocks/>
          </p:cNvCxnSpPr>
          <p:nvPr/>
        </p:nvCxnSpPr>
        <p:spPr>
          <a:xfrm flipH="1" flipV="1">
            <a:off x="5766472" y="3962400"/>
            <a:ext cx="946620" cy="1388930"/>
          </a:xfrm>
          <a:prstGeom prst="straightConnector1">
            <a:avLst/>
          </a:prstGeom>
          <a:ln w="57150">
            <a:solidFill>
              <a:srgbClr val="FF0000">
                <a:alpha val="50196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3391B-0EF4-2EF6-0B26-705EE1CB3335}"/>
              </a:ext>
            </a:extLst>
          </p:cNvPr>
          <p:cNvSpPr/>
          <p:nvPr/>
        </p:nvSpPr>
        <p:spPr>
          <a:xfrm>
            <a:off x="6713094" y="5351330"/>
            <a:ext cx="1419872" cy="234866"/>
          </a:xfrm>
          <a:prstGeom prst="rect">
            <a:avLst/>
          </a:prstGeom>
          <a:noFill/>
          <a:ln w="19050">
            <a:solidFill>
              <a:srgbClr val="FF0000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154569D-C60D-9E4A-0076-779147A62535}"/>
              </a:ext>
            </a:extLst>
          </p:cNvPr>
          <p:cNvSpPr/>
          <p:nvPr/>
        </p:nvSpPr>
        <p:spPr>
          <a:xfrm>
            <a:off x="9102927" y="4156074"/>
            <a:ext cx="1726547" cy="494892"/>
          </a:xfrm>
          <a:prstGeom prst="roundRect">
            <a:avLst>
              <a:gd name="adj" fmla="val 9849"/>
            </a:avLst>
          </a:prstGeom>
          <a:noFill/>
          <a:ln w="38100">
            <a:solidFill>
              <a:srgbClr val="00B050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740C130-919C-1012-6C82-D2AFF9D2DB91}"/>
              </a:ext>
            </a:extLst>
          </p:cNvPr>
          <p:cNvCxnSpPr>
            <a:cxnSpLocks/>
          </p:cNvCxnSpPr>
          <p:nvPr/>
        </p:nvCxnSpPr>
        <p:spPr>
          <a:xfrm flipV="1">
            <a:off x="6362499" y="4548747"/>
            <a:ext cx="2717089" cy="835924"/>
          </a:xfrm>
          <a:prstGeom prst="straightConnector1">
            <a:avLst/>
          </a:prstGeom>
          <a:ln w="57150">
            <a:solidFill>
              <a:srgbClr val="00B050">
                <a:alpha val="34902"/>
              </a:srgb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55F97F9-416F-4C35-7DAC-449F4D80C1DD}"/>
              </a:ext>
            </a:extLst>
          </p:cNvPr>
          <p:cNvSpPr/>
          <p:nvPr/>
        </p:nvSpPr>
        <p:spPr>
          <a:xfrm>
            <a:off x="4766527" y="5351330"/>
            <a:ext cx="1595972" cy="234866"/>
          </a:xfrm>
          <a:prstGeom prst="rect">
            <a:avLst/>
          </a:prstGeom>
          <a:noFill/>
          <a:ln w="19050">
            <a:solidFill>
              <a:srgbClr val="00B050">
                <a:alpha val="50196"/>
              </a:srgb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01488852-7F47-AD91-1354-AD69C8306E84}"/>
              </a:ext>
            </a:extLst>
          </p:cNvPr>
          <p:cNvSpPr/>
          <p:nvPr/>
        </p:nvSpPr>
        <p:spPr>
          <a:xfrm>
            <a:off x="9079588" y="5134986"/>
            <a:ext cx="2990415" cy="1031220"/>
          </a:xfrm>
          <a:prstGeom prst="wedgeRectCallout">
            <a:avLst>
              <a:gd name="adj1" fmla="val -29755"/>
              <a:gd name="adj2" fmla="val -82868"/>
            </a:avLst>
          </a:prstGeom>
          <a:solidFill>
            <a:schemeClr val="bg1"/>
          </a:solidFill>
          <a:effectLst>
            <a:outerShdw blurRad="40000" dist="1016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tx1"/>
                </a:solidFill>
              </a:rPr>
              <a:t>System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properties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are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the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actual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component to serve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the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serial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number.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15002B27-C2F4-E1C8-180B-6E8A782D07FC}"/>
              </a:ext>
            </a:extLst>
          </p:cNvPr>
          <p:cNvSpPr/>
          <p:nvPr/>
        </p:nvSpPr>
        <p:spPr>
          <a:xfrm>
            <a:off x="8176527" y="644560"/>
            <a:ext cx="2833352" cy="1378923"/>
          </a:xfrm>
          <a:prstGeom prst="wedgeRectCallout">
            <a:avLst>
              <a:gd name="adj1" fmla="val -46062"/>
              <a:gd name="adj2" fmla="val 69892"/>
            </a:avLst>
          </a:prstGeom>
          <a:solidFill>
            <a:schemeClr val="bg1"/>
          </a:solidFill>
          <a:effectLst>
            <a:outerShdw blurRad="40000" dist="101600" dir="3449766" sx="100143" sy="100143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tx1"/>
                </a:solidFill>
              </a:rPr>
              <a:t>The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invocation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of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API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to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access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UUI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usually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handled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by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system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service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of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Android.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4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  <p:bldP spid="21" grpId="0" animBg="1"/>
      <p:bldP spid="23" grpId="0" animBg="1"/>
      <p:bldP spid="9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A276D-572A-C080-1E06-9C881F865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B9AC1A-9523-3410-1867-3AF3A6A3CE74}"/>
              </a:ext>
            </a:extLst>
          </p:cNvPr>
          <p:cNvSpPr txBox="1"/>
          <p:nvPr/>
        </p:nvSpPr>
        <p:spPr>
          <a:xfrm>
            <a:off x="884282" y="1768952"/>
            <a:ext cx="10127847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Through the exploration, U2-I2 recognizes three undocumented access channels: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sz="1800" b="1" dirty="0">
                <a:latin typeface="+mn-lt"/>
              </a:rPr>
              <a:t>System settings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Stored in persistent storage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Three key-value databases (.xml format)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sz="1800" b="1" dirty="0">
                <a:latin typeface="+mn-lt"/>
              </a:rPr>
              <a:t>System properties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Stored inside system directory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Indexed by keys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Initialized at boot time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arenR"/>
            </a:pPr>
            <a:r>
              <a:rPr lang="en-US" sz="1800" b="1" dirty="0">
                <a:latin typeface="+mn-lt"/>
              </a:rPr>
              <a:t>System services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Enabled by inter-process communication</a:t>
            </a:r>
          </a:p>
          <a:p>
            <a:pPr marL="800100" lvl="1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Serve API requests through its public interfaces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4BBC12-EA93-8E48-6353-908E3B655C91}"/>
              </a:ext>
            </a:extLst>
          </p:cNvPr>
          <p:cNvSpPr txBox="1"/>
          <p:nvPr/>
        </p:nvSpPr>
        <p:spPr>
          <a:xfrm>
            <a:off x="909420" y="927871"/>
            <a:ext cx="52117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Phase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1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-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Access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Channel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Exploration</a:t>
            </a:r>
            <a:endParaRPr lang="en-AU" sz="2000" dirty="0">
              <a:solidFill>
                <a:srgbClr val="0065BE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1AF42-9BEC-4772-1EAA-996952ABC6A0}"/>
              </a:ext>
            </a:extLst>
          </p:cNvPr>
          <p:cNvSpPr txBox="1"/>
          <p:nvPr/>
        </p:nvSpPr>
        <p:spPr>
          <a:xfrm>
            <a:off x="896544" y="369017"/>
            <a:ext cx="9349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Assessing</a:t>
            </a:r>
            <a:r>
              <a:rPr lang="zh-CN" altLang="en-US" sz="3200" b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3200" b="1" u="sng" dirty="0">
                <a:solidFill>
                  <a:srgbClr val="0065BE"/>
                </a:solidFill>
                <a:latin typeface="+mn-lt"/>
              </a:rPr>
              <a:t>Un</a:t>
            </a:r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documented Channels</a:t>
            </a:r>
          </a:p>
        </p:txBody>
      </p:sp>
    </p:spTree>
    <p:extLst>
      <p:ext uri="{BB962C8B-B14F-4D97-AF65-F5344CB8AC3E}">
        <p14:creationId xmlns:p14="http://schemas.microsoft.com/office/powerpoint/2010/main" val="1788391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4F668-8CCD-254B-A075-36B6A8FD6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7" y="335403"/>
            <a:ext cx="10052621" cy="830997"/>
          </a:xfrm>
        </p:spPr>
        <p:txBody>
          <a:bodyPr/>
          <a:lstStyle/>
          <a:p>
            <a:r>
              <a:rPr lang="en-US" altLang="zh-CN" sz="3200" b="1" dirty="0">
                <a:solidFill>
                  <a:schemeClr val="tx1"/>
                </a:solidFill>
              </a:rPr>
              <a:t>Meng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 err="1">
                <a:solidFill>
                  <a:schemeClr val="tx1"/>
                </a:solidFill>
              </a:rPr>
              <a:t>Huasong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Mark,</a:t>
            </a:r>
            <a:r>
              <a:rPr lang="zh-CN" altLang="en-US" sz="3200" b="1" dirty="0">
                <a:solidFill>
                  <a:schemeClr val="tx1"/>
                </a:solidFill>
              </a:rPr>
              <a:t> </a:t>
            </a:r>
            <a:r>
              <a:rPr lang="en-US" altLang="zh-CN" sz="3200" b="1" dirty="0">
                <a:solidFill>
                  <a:schemeClr val="tx1"/>
                </a:solidFill>
              </a:rPr>
              <a:t>PhD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DDE28-6DB9-C978-5962-D7A005596F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2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B28C9-76F8-751D-F218-880C4DBCC699}"/>
              </a:ext>
            </a:extLst>
          </p:cNvPr>
          <p:cNvSpPr txBox="1"/>
          <p:nvPr/>
        </p:nvSpPr>
        <p:spPr>
          <a:xfrm>
            <a:off x="695326" y="1166400"/>
            <a:ext cx="100526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Fellow,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School of Computation, Information and Technology,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Technical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Munich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B2F6E-86FF-CFAA-BDEA-EC191CAD6109}"/>
              </a:ext>
            </a:extLst>
          </p:cNvPr>
          <p:cNvSpPr txBox="1"/>
          <p:nvPr/>
        </p:nvSpPr>
        <p:spPr>
          <a:xfrm>
            <a:off x="695325" y="2193845"/>
            <a:ext cx="101575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B.Eng.(Hons), Computer Science, Nanyang Technological University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M.Comp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.,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Infocomm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Security, National University of Singapore</a:t>
            </a:r>
          </a:p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Ph.D.,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Science,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National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University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Singapore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06CD076-5635-1B00-0024-154F6447889E}"/>
              </a:ext>
            </a:extLst>
          </p:cNvPr>
          <p:cNvSpPr/>
          <p:nvPr/>
        </p:nvSpPr>
        <p:spPr>
          <a:xfrm>
            <a:off x="1130040" y="4410262"/>
            <a:ext cx="3711783" cy="152899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06B38F-7174-D5CE-FBF6-913FAAC3CCC5}"/>
              </a:ext>
            </a:extLst>
          </p:cNvPr>
          <p:cNvSpPr txBox="1"/>
          <p:nvPr/>
        </p:nvSpPr>
        <p:spPr>
          <a:xfrm>
            <a:off x="1130040" y="4657919"/>
            <a:ext cx="3711782" cy="1033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F3A7ED1-9F10-E5B0-10A3-F418C5CA89E6}"/>
              </a:ext>
            </a:extLst>
          </p:cNvPr>
          <p:cNvSpPr/>
          <p:nvPr/>
        </p:nvSpPr>
        <p:spPr>
          <a:xfrm>
            <a:off x="5051640" y="4410262"/>
            <a:ext cx="3711783" cy="152899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C241C-8E0E-9049-4807-E94714DD5F8E}"/>
              </a:ext>
            </a:extLst>
          </p:cNvPr>
          <p:cNvSpPr txBox="1"/>
          <p:nvPr/>
        </p:nvSpPr>
        <p:spPr>
          <a:xfrm>
            <a:off x="5051640" y="4901747"/>
            <a:ext cx="3711782" cy="542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Trustworthy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AI/LLMs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AC12AD-5F84-C243-174A-3956CA39382B}"/>
              </a:ext>
            </a:extLst>
          </p:cNvPr>
          <p:cNvSpPr txBox="1"/>
          <p:nvPr/>
        </p:nvSpPr>
        <p:spPr>
          <a:xfrm>
            <a:off x="695325" y="3795214"/>
            <a:ext cx="10157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61963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Interests</a:t>
            </a:r>
          </a:p>
        </p:txBody>
      </p:sp>
    </p:spTree>
    <p:extLst>
      <p:ext uri="{BB962C8B-B14F-4D97-AF65-F5344CB8AC3E}">
        <p14:creationId xmlns:p14="http://schemas.microsoft.com/office/powerpoint/2010/main" val="173295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A276D-572A-C080-1E06-9C881F865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20</a:t>
            </a:fld>
            <a:endParaRPr lang="en-US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B9AC1A-9523-3410-1867-3AF3A6A3CE74}"/>
              </a:ext>
            </a:extLst>
          </p:cNvPr>
          <p:cNvSpPr txBox="1"/>
          <p:nvPr/>
        </p:nvSpPr>
        <p:spPr>
          <a:xfrm>
            <a:off x="882718" y="1971312"/>
            <a:ext cx="4234082" cy="2643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>
                <a:latin typeface="+mn-lt"/>
              </a:rPr>
              <a:t>U2-I2 makes use of public interfaces to query </a:t>
            </a:r>
            <a:r>
              <a:rPr lang="en-US" sz="2000" b="1" dirty="0">
                <a:latin typeface="+mn-lt"/>
              </a:rPr>
              <a:t>system properties</a:t>
            </a:r>
            <a:r>
              <a:rPr lang="en-US" sz="2000" dirty="0">
                <a:latin typeface="+mn-lt"/>
              </a:rPr>
              <a:t> and </a:t>
            </a:r>
            <a:r>
              <a:rPr lang="en-US" sz="2000" b="1" dirty="0">
                <a:latin typeface="+mn-lt"/>
              </a:rPr>
              <a:t>system settings</a:t>
            </a:r>
            <a:r>
              <a:rPr lang="en-US" altLang="zh-CN" sz="2000" b="1" dirty="0">
                <a:latin typeface="+mn-lt"/>
              </a:rPr>
              <a:t>,</a:t>
            </a:r>
            <a:r>
              <a:rPr lang="zh-CN" altLang="en-US" sz="2000" b="1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and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sz="2000" dirty="0">
                <a:latin typeface="+mn-lt"/>
              </a:rPr>
              <a:t>resorts to a “hacking way” through Java reflection to bypass the permission check to invoke </a:t>
            </a:r>
            <a:r>
              <a:rPr lang="en-US" sz="2000" b="1" dirty="0">
                <a:latin typeface="+mn-lt"/>
              </a:rPr>
              <a:t>system services</a:t>
            </a:r>
            <a:r>
              <a:rPr lang="en-US" sz="2000" dirty="0">
                <a:latin typeface="+mn-lt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71FBD2-60FA-4F65-4147-28D37AC5587C}"/>
              </a:ext>
            </a:extLst>
          </p:cNvPr>
          <p:cNvSpPr txBox="1"/>
          <p:nvPr/>
        </p:nvSpPr>
        <p:spPr>
          <a:xfrm>
            <a:off x="909420" y="927870"/>
            <a:ext cx="6862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Phase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2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–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Retrieving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Entry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Points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and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Testing</a:t>
            </a:r>
            <a:endParaRPr lang="en-AU" sz="2000" dirty="0">
              <a:solidFill>
                <a:srgbClr val="0065BE"/>
              </a:solidFill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49D486-3435-447C-6C7C-D3899D7F5959}"/>
              </a:ext>
            </a:extLst>
          </p:cNvPr>
          <p:cNvSpPr txBox="1"/>
          <p:nvPr/>
        </p:nvSpPr>
        <p:spPr>
          <a:xfrm>
            <a:off x="896544" y="369017"/>
            <a:ext cx="9349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Assessing</a:t>
            </a:r>
            <a:r>
              <a:rPr lang="zh-CN" altLang="en-US" sz="3200" b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3200" b="1" u="sng" dirty="0">
                <a:solidFill>
                  <a:srgbClr val="0065BE"/>
                </a:solidFill>
                <a:latin typeface="+mn-lt"/>
              </a:rPr>
              <a:t>Un</a:t>
            </a:r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documented Channels</a:t>
            </a:r>
          </a:p>
        </p:txBody>
      </p:sp>
      <p:sp>
        <p:nvSpPr>
          <p:cNvPr id="7" name="Rectangle: Rounded Corners 119">
            <a:extLst>
              <a:ext uri="{FF2B5EF4-FFF2-40B4-BE49-F238E27FC236}">
                <a16:creationId xmlns:a16="http://schemas.microsoft.com/office/drawing/2014/main" id="{A8233215-23F6-7CE4-31B3-0027A5087757}"/>
              </a:ext>
            </a:extLst>
          </p:cNvPr>
          <p:cNvSpPr/>
          <p:nvPr/>
        </p:nvSpPr>
        <p:spPr>
          <a:xfrm>
            <a:off x="5506629" y="2387511"/>
            <a:ext cx="2882852" cy="3169600"/>
          </a:xfrm>
          <a:prstGeom prst="roundRect">
            <a:avLst>
              <a:gd name="adj" fmla="val 3685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00" dirty="0"/>
          </a:p>
        </p:txBody>
      </p:sp>
      <p:sp>
        <p:nvSpPr>
          <p:cNvPr id="8" name="Rectangle: Rounded Corners 98">
            <a:extLst>
              <a:ext uri="{FF2B5EF4-FFF2-40B4-BE49-F238E27FC236}">
                <a16:creationId xmlns:a16="http://schemas.microsoft.com/office/drawing/2014/main" id="{791E05DF-8981-4E53-D22E-3FE08F24AB23}"/>
              </a:ext>
            </a:extLst>
          </p:cNvPr>
          <p:cNvSpPr/>
          <p:nvPr/>
        </p:nvSpPr>
        <p:spPr>
          <a:xfrm>
            <a:off x="8665934" y="2387512"/>
            <a:ext cx="3327700" cy="3169600"/>
          </a:xfrm>
          <a:prstGeom prst="roundRect">
            <a:avLst>
              <a:gd name="adj" fmla="val 3068"/>
            </a:avLst>
          </a:prstGeom>
          <a:noFill/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/>
          </a:p>
        </p:txBody>
      </p:sp>
      <p:sp>
        <p:nvSpPr>
          <p:cNvPr id="10" name="Rectangle: Rounded Corners 91">
            <a:extLst>
              <a:ext uri="{FF2B5EF4-FFF2-40B4-BE49-F238E27FC236}">
                <a16:creationId xmlns:a16="http://schemas.microsoft.com/office/drawing/2014/main" id="{4224A96C-777D-71A2-1512-F9BFEC510F99}"/>
              </a:ext>
            </a:extLst>
          </p:cNvPr>
          <p:cNvSpPr/>
          <p:nvPr/>
        </p:nvSpPr>
        <p:spPr>
          <a:xfrm>
            <a:off x="8734654" y="2588553"/>
            <a:ext cx="3184418" cy="787048"/>
          </a:xfrm>
          <a:prstGeom prst="roundRect">
            <a:avLst>
              <a:gd name="adj" fmla="val 7108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D9386-7B8B-3DEF-3DD3-089B91F0BD3F}"/>
              </a:ext>
            </a:extLst>
          </p:cNvPr>
          <p:cNvSpPr txBox="1"/>
          <p:nvPr/>
        </p:nvSpPr>
        <p:spPr>
          <a:xfrm>
            <a:off x="5630298" y="2641593"/>
            <a:ext cx="8957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Consolas" panose="020B0609020204030204" pitchFamily="49" charset="0"/>
                <a:ea typeface="Linux Libertine" panose="02000503000000000000" pitchFamily="2" charset="0"/>
                <a:cs typeface="Linux Libertine" panose="02000503000000000000" pitchFamily="2" charset="0"/>
              </a:rPr>
              <a:t>  phone</a:t>
            </a:r>
          </a:p>
          <a:p>
            <a:r>
              <a:rPr lang="en-US" altLang="zh-CN" sz="1100" b="1" dirty="0">
                <a:latin typeface="Consolas" panose="020B0609020204030204" pitchFamily="49" charset="0"/>
                <a:ea typeface="Linux Libertine" panose="02000503000000000000" pitchFamily="2" charset="0"/>
                <a:cs typeface="Linux Libertine" panose="02000503000000000000" pitchFamily="2" charset="0"/>
              </a:rPr>
              <a:t>  </a:t>
            </a:r>
            <a:r>
              <a:rPr lang="en-US" altLang="zh-CN" sz="1100" b="1" dirty="0" err="1">
                <a:latin typeface="Consolas" panose="020B0609020204030204" pitchFamily="49" charset="0"/>
                <a:ea typeface="Linux Libertine" panose="02000503000000000000" pitchFamily="2" charset="0"/>
                <a:cs typeface="Linux Libertine" panose="02000503000000000000" pitchFamily="2" charset="0"/>
              </a:rPr>
              <a:t>wifi</a:t>
            </a:r>
            <a:endParaRPr lang="en-US" altLang="zh-CN" sz="1100" b="1" dirty="0">
              <a:latin typeface="Consolas" panose="020B0609020204030204" pitchFamily="49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US" altLang="zh-CN" sz="1100" b="1" dirty="0">
                <a:latin typeface="Consolas" panose="020B0609020204030204" pitchFamily="49" charset="0"/>
                <a:ea typeface="Linux Libertine" panose="02000503000000000000" pitchFamily="2" charset="0"/>
                <a:cs typeface="Linux Libertine" panose="02000503000000000000" pitchFamily="2" charset="0"/>
              </a:rPr>
              <a:t>  package</a:t>
            </a:r>
          </a:p>
          <a:p>
            <a:r>
              <a:rPr lang="en-SG" altLang="zh-CN" sz="11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… 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879A7B-FE13-DEF5-2BAE-9F46E7E33B0D}"/>
              </a:ext>
            </a:extLst>
          </p:cNvPr>
          <p:cNvSpPr txBox="1"/>
          <p:nvPr/>
        </p:nvSpPr>
        <p:spPr>
          <a:xfrm>
            <a:off x="6601460" y="2648421"/>
            <a:ext cx="15800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err="1">
                <a:latin typeface="Consolas" panose="020B0609020204030204" pitchFamily="49" charset="0"/>
                <a:ea typeface="Linux Libertine" panose="02000503000000000000" pitchFamily="2" charset="0"/>
                <a:cs typeface="Linux Libertine" panose="02000503000000000000" pitchFamily="2" charset="0"/>
              </a:rPr>
              <a:t>Bluetooth_manager</a:t>
            </a:r>
            <a:endParaRPr lang="en-US" altLang="zh-CN" sz="1100" b="1" dirty="0">
              <a:latin typeface="Consolas" panose="020B0609020204030204" pitchFamily="49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  <a:p>
            <a:r>
              <a:rPr lang="en-SG" altLang="zh-CN" sz="1100" b="1" dirty="0">
                <a:latin typeface="Consolas" panose="020B0609020204030204" pitchFamily="49" charset="0"/>
                <a:ea typeface="Linux Libertine" panose="02000503000000000000" pitchFamily="2" charset="0"/>
                <a:cs typeface="Linux Libertine" panose="02000503000000000000" pitchFamily="2" charset="0"/>
              </a:rPr>
              <a:t>activity</a:t>
            </a:r>
          </a:p>
          <a:p>
            <a:r>
              <a:rPr lang="en-SG" altLang="zh-CN" sz="1100" b="1" dirty="0" err="1">
                <a:latin typeface="Consolas" panose="020B0609020204030204" pitchFamily="49" charset="0"/>
                <a:ea typeface="Linux Libertine" panose="02000503000000000000" pitchFamily="2" charset="0"/>
                <a:cs typeface="Linux Libertine" panose="02000503000000000000" pitchFamily="2" charset="0"/>
              </a:rPr>
              <a:t>device_identifiers</a:t>
            </a:r>
            <a:endParaRPr lang="en-SG" altLang="zh-CN" sz="1100" b="1" dirty="0">
              <a:latin typeface="Consolas" panose="020B0609020204030204" pitchFamily="49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13" name="Picture 6" descr="Archiwa: bash - ultimasolution.pl">
            <a:extLst>
              <a:ext uri="{FF2B5EF4-FFF2-40B4-BE49-F238E27FC236}">
                <a16:creationId xmlns:a16="http://schemas.microsoft.com/office/drawing/2014/main" id="{6DDF78B2-1734-6A84-4B47-62E3750B9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5705437" y="2725233"/>
            <a:ext cx="125515" cy="1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Archiwa: bash - ultimasolution.pl">
            <a:extLst>
              <a:ext uri="{FF2B5EF4-FFF2-40B4-BE49-F238E27FC236}">
                <a16:creationId xmlns:a16="http://schemas.microsoft.com/office/drawing/2014/main" id="{F4827B1F-F3F8-CFDF-2D63-6791A9ACF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5705437" y="2905007"/>
            <a:ext cx="125515" cy="1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Archiwa: bash - ultimasolution.pl">
            <a:extLst>
              <a:ext uri="{FF2B5EF4-FFF2-40B4-BE49-F238E27FC236}">
                <a16:creationId xmlns:a16="http://schemas.microsoft.com/office/drawing/2014/main" id="{D59630A9-46DC-25FE-1CCF-F15457EBCB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5705437" y="3067064"/>
            <a:ext cx="125515" cy="109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rchiwa: bash - ultimasolution.pl">
            <a:extLst>
              <a:ext uri="{FF2B5EF4-FFF2-40B4-BE49-F238E27FC236}">
                <a16:creationId xmlns:a16="http://schemas.microsoft.com/office/drawing/2014/main" id="{824207E3-EEDC-1835-F7EC-1FFBDB9E4B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6522536" y="2722105"/>
            <a:ext cx="129111" cy="1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Archiwa: bash - ultimasolution.pl">
            <a:extLst>
              <a:ext uri="{FF2B5EF4-FFF2-40B4-BE49-F238E27FC236}">
                <a16:creationId xmlns:a16="http://schemas.microsoft.com/office/drawing/2014/main" id="{F49E7E24-9AB1-0AB8-9272-0737C8C50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6522536" y="2905601"/>
            <a:ext cx="129111" cy="1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Archiwa: bash - ultimasolution.pl">
            <a:extLst>
              <a:ext uri="{FF2B5EF4-FFF2-40B4-BE49-F238E27FC236}">
                <a16:creationId xmlns:a16="http://schemas.microsoft.com/office/drawing/2014/main" id="{3F8BC619-278B-DCB3-9F67-01D7FABDD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V="1">
            <a:off x="6522536" y="3063936"/>
            <a:ext cx="129111" cy="11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BF378BE2-67E6-1F87-1CCE-B950B7B07B53}"/>
              </a:ext>
            </a:extLst>
          </p:cNvPr>
          <p:cNvGrpSpPr/>
          <p:nvPr/>
        </p:nvGrpSpPr>
        <p:grpSpPr>
          <a:xfrm>
            <a:off x="5596965" y="3540853"/>
            <a:ext cx="2882852" cy="900246"/>
            <a:chOff x="6208626" y="2437810"/>
            <a:chExt cx="2882852" cy="90024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89F570F-4B45-6B09-18DF-73C669BA09B3}"/>
                </a:ext>
              </a:extLst>
            </p:cNvPr>
            <p:cNvGrpSpPr/>
            <p:nvPr/>
          </p:nvGrpSpPr>
          <p:grpSpPr>
            <a:xfrm>
              <a:off x="6208626" y="2437810"/>
              <a:ext cx="2882852" cy="900246"/>
              <a:chOff x="11288612" y="557478"/>
              <a:chExt cx="2882852" cy="90024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C995071-3F1C-237B-9F9A-5D8CECC1FEA5}"/>
                  </a:ext>
                </a:extLst>
              </p:cNvPr>
              <p:cNvSpPr txBox="1"/>
              <p:nvPr/>
            </p:nvSpPr>
            <p:spPr>
              <a:xfrm>
                <a:off x="11288612" y="557478"/>
                <a:ext cx="2882852" cy="9002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SG" altLang="zh-CN" sz="1050" b="1" dirty="0">
                    <a:latin typeface="Consolas" panose="020B0609020204030204" pitchFamily="49" charset="0"/>
                    <a:cs typeface="Linux Libertine" panose="02000503000000000000" pitchFamily="2" charset="0"/>
                  </a:rPr>
                  <a:t>  </a:t>
                </a:r>
                <a:r>
                  <a:rPr lang="en-SG" altLang="zh-CN" sz="1000" b="1" dirty="0">
                    <a:latin typeface="Consolas" panose="020B0609020204030204" pitchFamily="49" charset="0"/>
                    <a:cs typeface="Linux Libertine" panose="02000503000000000000" pitchFamily="2" charset="0"/>
                  </a:rPr>
                  <a:t>[r</a:t>
                </a:r>
                <a:r>
                  <a:rPr lang="en-US" altLang="zh-CN" sz="1000" b="1" dirty="0" err="1">
                    <a:latin typeface="Consolas" panose="020B0609020204030204" pitchFamily="49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o.serial</a:t>
                </a:r>
                <a:r>
                  <a:rPr lang="en-US" altLang="zh-CN" sz="1000" b="1" dirty="0">
                    <a:latin typeface="Consolas" panose="020B0609020204030204" pitchFamily="49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]: [*******]</a:t>
                </a:r>
              </a:p>
              <a:p>
                <a:r>
                  <a:rPr lang="en-US" altLang="zh-CN" sz="1000" b="1" dirty="0">
                    <a:latin typeface="Consolas" panose="020B0609020204030204" pitchFamily="49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 [</a:t>
                </a:r>
                <a:r>
                  <a:rPr lang="en-US" altLang="zh-CN" sz="1000" b="1" dirty="0" err="1">
                    <a:latin typeface="Consolas" panose="020B0609020204030204" pitchFamily="49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os.version</a:t>
                </a:r>
                <a:r>
                  <a:rPr lang="en-US" altLang="zh-CN" sz="1000" b="1" dirty="0">
                    <a:latin typeface="Consolas" panose="020B0609020204030204" pitchFamily="49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]: [*****]</a:t>
                </a:r>
              </a:p>
              <a:p>
                <a:r>
                  <a:rPr lang="en-US" altLang="zh-CN" sz="1000" b="1" dirty="0">
                    <a:latin typeface="Consolas" panose="020B0609020204030204" pitchFamily="49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 [persist.radio.volte0.iccid]: [****]</a:t>
                </a:r>
              </a:p>
              <a:p>
                <a:r>
                  <a:rPr lang="en-US" altLang="zh-CN" sz="1000" b="1" dirty="0">
                    <a:latin typeface="Consolas" panose="020B0609020204030204" pitchFamily="49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  [</a:t>
                </a:r>
                <a:r>
                  <a:rPr lang="en-US" altLang="zh-CN" sz="1000" b="1" dirty="0" err="1">
                    <a:latin typeface="Consolas" panose="020B0609020204030204" pitchFamily="49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gsm.network.type</a:t>
                </a:r>
                <a:r>
                  <a:rPr lang="en-US" altLang="zh-CN" sz="1000" b="1" dirty="0">
                    <a:latin typeface="Consolas" panose="020B0609020204030204" pitchFamily="49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]: [*****]</a:t>
                </a:r>
              </a:p>
              <a:p>
                <a:r>
                  <a:rPr lang="en-US" altLang="zh-CN" sz="1200" b="1" dirty="0">
                    <a:latin typeface="Linux Libertine" panose="02000503000000000000" pitchFamily="2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… …</a:t>
                </a:r>
                <a:endParaRPr lang="en-US" altLang="zh-CN" sz="1400" b="1" dirty="0"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</p:txBody>
          </p:sp>
          <p:pic>
            <p:nvPicPr>
              <p:cNvPr id="23" name="Picture 4" descr="Black variable icon - Free black debug icons">
                <a:extLst>
                  <a:ext uri="{FF2B5EF4-FFF2-40B4-BE49-F238E27FC236}">
                    <a16:creationId xmlns:a16="http://schemas.microsoft.com/office/drawing/2014/main" id="{5298983F-DBE8-DBDE-1F6A-4FE940141D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4151" y="634980"/>
                <a:ext cx="121521" cy="121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4" descr="Black variable icon - Free black debug icons">
                <a:extLst>
                  <a:ext uri="{FF2B5EF4-FFF2-40B4-BE49-F238E27FC236}">
                    <a16:creationId xmlns:a16="http://schemas.microsoft.com/office/drawing/2014/main" id="{F00366B7-F4EB-0207-2580-E2D6036143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4151" y="786088"/>
                <a:ext cx="121521" cy="121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4" descr="Black variable icon - Free black debug icons">
                <a:extLst>
                  <a:ext uri="{FF2B5EF4-FFF2-40B4-BE49-F238E27FC236}">
                    <a16:creationId xmlns:a16="http://schemas.microsoft.com/office/drawing/2014/main" id="{2527B588-8113-5EBB-E904-27090DC5AD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364151" y="937364"/>
                <a:ext cx="121521" cy="1215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1" name="Picture 4" descr="Black variable icon - Free black debug icons">
              <a:extLst>
                <a:ext uri="{FF2B5EF4-FFF2-40B4-BE49-F238E27FC236}">
                  <a16:creationId xmlns:a16="http://schemas.microsoft.com/office/drawing/2014/main" id="{C01414BE-076D-E579-7732-2AC7BC7CF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46" y="2966756"/>
              <a:ext cx="121521" cy="1215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D4CC968-48DA-B7D1-3C36-D847E36D6433}"/>
              </a:ext>
            </a:extLst>
          </p:cNvPr>
          <p:cNvSpPr txBox="1"/>
          <p:nvPr/>
        </p:nvSpPr>
        <p:spPr>
          <a:xfrm>
            <a:off x="9069041" y="2577091"/>
            <a:ext cx="2556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Test all service interfaces</a:t>
            </a:r>
          </a:p>
        </p:txBody>
      </p:sp>
      <p:pic>
        <p:nvPicPr>
          <p:cNvPr id="27" name="Graphic 26" descr="Robot Hand outline">
            <a:extLst>
              <a:ext uri="{FF2B5EF4-FFF2-40B4-BE49-F238E27FC236}">
                <a16:creationId xmlns:a16="http://schemas.microsoft.com/office/drawing/2014/main" id="{7BB7D2D7-AE65-64A5-7F01-114ED7C6D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7142" y="2644109"/>
            <a:ext cx="237492" cy="20972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FEB3DEC-8C15-C2D3-B86D-08BA395E33C1}"/>
              </a:ext>
            </a:extLst>
          </p:cNvPr>
          <p:cNvSpPr/>
          <p:nvPr/>
        </p:nvSpPr>
        <p:spPr>
          <a:xfrm>
            <a:off x="5491812" y="2441712"/>
            <a:ext cx="2467606" cy="196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SG" sz="1200" b="1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adb</a:t>
            </a:r>
            <a:r>
              <a:rPr lang="en-SG" sz="12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shell service list</a:t>
            </a:r>
            <a:endParaRPr lang="en-SG" sz="12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8BB620B-B6F8-3111-BC04-10AF9AF689C7}"/>
              </a:ext>
            </a:extLst>
          </p:cNvPr>
          <p:cNvSpPr/>
          <p:nvPr/>
        </p:nvSpPr>
        <p:spPr>
          <a:xfrm>
            <a:off x="5491812" y="3387329"/>
            <a:ext cx="2467606" cy="1967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SG" sz="1200" b="1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adb</a:t>
            </a:r>
            <a:r>
              <a:rPr lang="en-SG" sz="12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shell </a:t>
            </a:r>
            <a:r>
              <a:rPr lang="en-SG" sz="1200" b="1" i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getprop</a:t>
            </a:r>
            <a:endParaRPr lang="en-SG" sz="12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17AFD1-5BD4-CF13-1044-83DA5B022645}"/>
              </a:ext>
            </a:extLst>
          </p:cNvPr>
          <p:cNvSpPr/>
          <p:nvPr/>
        </p:nvSpPr>
        <p:spPr>
          <a:xfrm>
            <a:off x="5484601" y="4476846"/>
            <a:ext cx="2963181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SG" sz="1200" b="1" i="0" spc="-7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adb</a:t>
            </a:r>
            <a:r>
              <a:rPr lang="en-SG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shell content query –</a:t>
            </a:r>
            <a:r>
              <a:rPr lang="en-US" sz="1200" b="1" i="0" spc="-7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spc="-7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content:/settings</a:t>
            </a:r>
            <a:r>
              <a:rPr lang="en-US" altLang="zh-CN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/global</a:t>
            </a:r>
            <a:endParaRPr lang="en-SG" sz="1200" b="1" spc="-7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31" name="Rectangle: Rounded Corners 170">
            <a:extLst>
              <a:ext uri="{FF2B5EF4-FFF2-40B4-BE49-F238E27FC236}">
                <a16:creationId xmlns:a16="http://schemas.microsoft.com/office/drawing/2014/main" id="{FC3433C4-C077-E246-622E-CF98E0E73F17}"/>
              </a:ext>
            </a:extLst>
          </p:cNvPr>
          <p:cNvSpPr/>
          <p:nvPr/>
        </p:nvSpPr>
        <p:spPr>
          <a:xfrm>
            <a:off x="8734653" y="3458511"/>
            <a:ext cx="3184417" cy="778537"/>
          </a:xfrm>
          <a:prstGeom prst="roundRect">
            <a:avLst>
              <a:gd name="adj" fmla="val 4688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FC7DDD-B657-F088-8992-CA4901A3BB2D}"/>
              </a:ext>
            </a:extLst>
          </p:cNvPr>
          <p:cNvSpPr txBox="1"/>
          <p:nvPr/>
        </p:nvSpPr>
        <p:spPr>
          <a:xfrm>
            <a:off x="9046496" y="3462098"/>
            <a:ext cx="2725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E</a:t>
            </a:r>
            <a:r>
              <a:rPr lang="en-US" sz="160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numerate all properties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F09BE12-546F-80B9-4A37-0AEB898759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6019" y="3523493"/>
            <a:ext cx="252214" cy="22976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5C12A97-42FA-345A-B026-6B3D94C2D920}"/>
              </a:ext>
            </a:extLst>
          </p:cNvPr>
          <p:cNvGrpSpPr/>
          <p:nvPr/>
        </p:nvGrpSpPr>
        <p:grpSpPr>
          <a:xfrm>
            <a:off x="8770141" y="3783776"/>
            <a:ext cx="3114707" cy="417557"/>
            <a:chOff x="3880894" y="6228233"/>
            <a:chExt cx="3917361" cy="422696"/>
          </a:xfrm>
          <a:noFill/>
        </p:grpSpPr>
        <p:sp>
          <p:nvSpPr>
            <p:cNvPr id="35" name="Rectangle: Rounded Corners 19">
              <a:extLst>
                <a:ext uri="{FF2B5EF4-FFF2-40B4-BE49-F238E27FC236}">
                  <a16:creationId xmlns:a16="http://schemas.microsoft.com/office/drawing/2014/main" id="{45B88823-1BB3-0C18-198E-9C5AE28280EB}"/>
                </a:ext>
              </a:extLst>
            </p:cNvPr>
            <p:cNvSpPr/>
            <p:nvPr/>
          </p:nvSpPr>
          <p:spPr>
            <a:xfrm>
              <a:off x="3887867" y="6228233"/>
              <a:ext cx="3910388" cy="422696"/>
            </a:xfrm>
            <a:prstGeom prst="roundRect">
              <a:avLst>
                <a:gd name="adj" fmla="val 4074"/>
              </a:avLst>
            </a:prstGeom>
            <a:grp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AA183DB-CAC9-0E8C-CF29-B238E88E5F6C}"/>
                </a:ext>
              </a:extLst>
            </p:cNvPr>
            <p:cNvSpPr txBox="1"/>
            <p:nvPr/>
          </p:nvSpPr>
          <p:spPr>
            <a:xfrm>
              <a:off x="3880894" y="6289625"/>
              <a:ext cx="3912588" cy="311565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spc="-50" dirty="0" err="1">
                  <a:latin typeface="Consolas" panose="020B0609020204030204" pitchFamily="49" charset="0"/>
                </a:rPr>
                <a:t>System.getProperty</a:t>
              </a:r>
              <a:r>
                <a:rPr lang="en-US" altLang="zh-CN" sz="1400" spc="-50" dirty="0">
                  <a:latin typeface="Consolas" panose="020B0609020204030204" pitchFamily="49" charset="0"/>
                </a:rPr>
                <a:t>(“</a:t>
              </a:r>
              <a:r>
                <a:rPr lang="en-US" altLang="zh-CN" sz="1400" b="1" spc="-50" dirty="0" err="1">
                  <a:latin typeface="Consolas" panose="020B0609020204030204" pitchFamily="49" charset="0"/>
                </a:rPr>
                <a:t>prop_name</a:t>
              </a:r>
              <a:r>
                <a:rPr lang="en-US" altLang="zh-CN" sz="1400" spc="-50" dirty="0">
                  <a:latin typeface="Consolas" panose="020B0609020204030204" pitchFamily="49" charset="0"/>
                </a:rPr>
                <a:t>”)</a:t>
              </a:r>
              <a:r>
                <a:rPr lang="zh-CN" altLang="en-US" sz="1400" spc="-50" dirty="0">
                  <a:latin typeface="Consolas" panose="020B0609020204030204" pitchFamily="49" charset="0"/>
                </a:rPr>
                <a:t> </a:t>
              </a:r>
              <a:endParaRPr lang="en-US" altLang="zh-CN" sz="1400" spc="-50" dirty="0">
                <a:latin typeface="Consolas" panose="020B0609020204030204" pitchFamily="49" charset="0"/>
              </a:endParaRPr>
            </a:p>
          </p:txBody>
        </p:sp>
      </p:grpSp>
      <p:sp>
        <p:nvSpPr>
          <p:cNvPr id="37" name="Rectangle: Rounded Corners 182">
            <a:extLst>
              <a:ext uri="{FF2B5EF4-FFF2-40B4-BE49-F238E27FC236}">
                <a16:creationId xmlns:a16="http://schemas.microsoft.com/office/drawing/2014/main" id="{3B584BDF-3135-632A-7215-2F4B90C4721B}"/>
              </a:ext>
            </a:extLst>
          </p:cNvPr>
          <p:cNvSpPr/>
          <p:nvPr/>
        </p:nvSpPr>
        <p:spPr>
          <a:xfrm>
            <a:off x="8734653" y="4315173"/>
            <a:ext cx="3184417" cy="1156999"/>
          </a:xfrm>
          <a:prstGeom prst="roundRect">
            <a:avLst>
              <a:gd name="adj" fmla="val 4688"/>
            </a:avLst>
          </a:prstGeom>
          <a:noFill/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D284C4-A799-DC7E-30DA-9DC8E0094F8C}"/>
              </a:ext>
            </a:extLst>
          </p:cNvPr>
          <p:cNvSpPr txBox="1"/>
          <p:nvPr/>
        </p:nvSpPr>
        <p:spPr>
          <a:xfrm>
            <a:off x="9042057" y="4334625"/>
            <a:ext cx="29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Query all keys via settings </a:t>
            </a:r>
            <a:r>
              <a:rPr lang="en-US" altLang="zh-CN" sz="1350" b="1" dirty="0"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rPr>
              <a:t>Provider</a:t>
            </a:r>
            <a:endParaRPr lang="en-US" sz="1350" b="1" dirty="0">
              <a:latin typeface="Linux Libertine" panose="02000503000000000000" pitchFamily="2" charset="0"/>
              <a:ea typeface="Linux Libertine" panose="02000503000000000000" pitchFamily="2" charset="0"/>
              <a:cs typeface="Linux Libertine" panose="02000503000000000000" pitchFamily="2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D2FA1D1-73D7-1775-F71B-3842CEA7D4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0563" y="4365226"/>
            <a:ext cx="234992" cy="22145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E34EFC8A-A0FD-0A3A-7855-FC5D5CBB2A9F}"/>
              </a:ext>
            </a:extLst>
          </p:cNvPr>
          <p:cNvGrpSpPr/>
          <p:nvPr/>
        </p:nvGrpSpPr>
        <p:grpSpPr>
          <a:xfrm>
            <a:off x="8692824" y="4634851"/>
            <a:ext cx="3302526" cy="786664"/>
            <a:chOff x="4198432" y="6330968"/>
            <a:chExt cx="3812602" cy="507944"/>
          </a:xfrm>
          <a:noFill/>
        </p:grpSpPr>
        <p:sp>
          <p:nvSpPr>
            <p:cNvPr id="41" name="Rectangle: Rounded Corners 19">
              <a:extLst>
                <a:ext uri="{FF2B5EF4-FFF2-40B4-BE49-F238E27FC236}">
                  <a16:creationId xmlns:a16="http://schemas.microsoft.com/office/drawing/2014/main" id="{E44215C9-4055-C4C8-96BB-BF75A87ED137}"/>
                </a:ext>
              </a:extLst>
            </p:cNvPr>
            <p:cNvSpPr/>
            <p:nvPr/>
          </p:nvSpPr>
          <p:spPr>
            <a:xfrm>
              <a:off x="4287160" y="6343392"/>
              <a:ext cx="3591927" cy="495520"/>
            </a:xfrm>
            <a:prstGeom prst="roundRect">
              <a:avLst>
                <a:gd name="adj" fmla="val 4074"/>
              </a:avLst>
            </a:prstGeom>
            <a:grp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DC24DC6-5E0F-89D3-2C05-9A8578D80EFE}"/>
                </a:ext>
              </a:extLst>
            </p:cNvPr>
            <p:cNvSpPr txBox="1"/>
            <p:nvPr/>
          </p:nvSpPr>
          <p:spPr>
            <a:xfrm>
              <a:off x="4198432" y="6330968"/>
              <a:ext cx="3812602" cy="49504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5000"/>
                </a:lnSpc>
              </a:pPr>
              <a:r>
                <a:rPr lang="en-US" altLang="zh-CN" sz="1200" spc="-20" dirty="0" err="1">
                  <a:latin typeface="Consolas" panose="020B0609020204030204" pitchFamily="49" charset="0"/>
                </a:rPr>
                <a:t>Settings.System.getString</a:t>
              </a:r>
              <a:r>
                <a:rPr lang="en-US" altLang="zh-CN" sz="1200" spc="-20" dirty="0">
                  <a:latin typeface="Consolas" panose="020B0609020204030204" pitchFamily="49" charset="0"/>
                </a:rPr>
                <a:t>(“</a:t>
              </a:r>
              <a:r>
                <a:rPr lang="en-US" altLang="zh-CN" sz="1200" b="1" spc="-20" dirty="0" err="1">
                  <a:latin typeface="Consolas" panose="020B0609020204030204" pitchFamily="49" charset="0"/>
                </a:rPr>
                <a:t>key_name</a:t>
              </a:r>
              <a:r>
                <a:rPr lang="en-US" altLang="zh-CN" sz="1200" spc="-20" dirty="0">
                  <a:latin typeface="Consolas" panose="020B0609020204030204" pitchFamily="49" charset="0"/>
                </a:rPr>
                <a:t>”)</a:t>
              </a:r>
            </a:p>
            <a:p>
              <a:pPr algn="ctr">
                <a:lnSpc>
                  <a:spcPct val="125000"/>
                </a:lnSpc>
              </a:pPr>
              <a:r>
                <a:rPr lang="en-US" altLang="zh-CN" sz="1200" spc="-20" dirty="0" err="1">
                  <a:latin typeface="Consolas" panose="020B0609020204030204" pitchFamily="49" charset="0"/>
                </a:rPr>
                <a:t>Settings.Global.getString</a:t>
              </a:r>
              <a:r>
                <a:rPr lang="en-US" altLang="zh-CN" sz="1200" spc="-20" dirty="0">
                  <a:latin typeface="Consolas" panose="020B0609020204030204" pitchFamily="49" charset="0"/>
                </a:rPr>
                <a:t>(“</a:t>
              </a:r>
              <a:r>
                <a:rPr lang="en-US" altLang="zh-CN" sz="1200" b="1" spc="-20" dirty="0" err="1">
                  <a:latin typeface="Consolas" panose="020B0609020204030204" pitchFamily="49" charset="0"/>
                </a:rPr>
                <a:t>key_name</a:t>
              </a:r>
              <a:r>
                <a:rPr lang="en-US" altLang="zh-CN" sz="1200" spc="-20" dirty="0">
                  <a:latin typeface="Consolas" panose="020B0609020204030204" pitchFamily="49" charset="0"/>
                </a:rPr>
                <a:t>”)</a:t>
              </a:r>
            </a:p>
            <a:p>
              <a:pPr algn="ctr">
                <a:lnSpc>
                  <a:spcPct val="125000"/>
                </a:lnSpc>
              </a:pPr>
              <a:r>
                <a:rPr lang="en-US" altLang="zh-CN" sz="1200" spc="-20" dirty="0" err="1">
                  <a:latin typeface="Consolas" panose="020B0609020204030204" pitchFamily="49" charset="0"/>
                </a:rPr>
                <a:t>Settings.Secure.getString</a:t>
              </a:r>
              <a:r>
                <a:rPr lang="en-US" altLang="zh-CN" sz="1200" spc="-20" dirty="0">
                  <a:latin typeface="Consolas" panose="020B0609020204030204" pitchFamily="49" charset="0"/>
                </a:rPr>
                <a:t>(“</a:t>
              </a:r>
              <a:r>
                <a:rPr lang="en-US" altLang="zh-CN" sz="1200" b="1" spc="-20" dirty="0" err="1">
                  <a:latin typeface="Consolas" panose="020B0609020204030204" pitchFamily="49" charset="0"/>
                </a:rPr>
                <a:t>key_name</a:t>
              </a:r>
              <a:r>
                <a:rPr lang="en-US" altLang="zh-CN" sz="1200" spc="-20" dirty="0">
                  <a:latin typeface="Consolas" panose="020B0609020204030204" pitchFamily="49" charset="0"/>
                </a:rPr>
                <a:t>”)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520DE422-6088-B54D-FA83-DDD4CF486218}"/>
              </a:ext>
            </a:extLst>
          </p:cNvPr>
          <p:cNvSpPr/>
          <p:nvPr/>
        </p:nvSpPr>
        <p:spPr>
          <a:xfrm>
            <a:off x="5473192" y="4851175"/>
            <a:ext cx="2945555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SG" sz="1200" b="1" i="0" spc="-7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adb</a:t>
            </a:r>
            <a:r>
              <a:rPr lang="en-SG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shell content query –</a:t>
            </a:r>
            <a:r>
              <a:rPr lang="en-US" sz="1200" b="1" i="0" spc="-7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spc="-7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content:/settings</a:t>
            </a:r>
            <a:r>
              <a:rPr lang="en-US" altLang="zh-CN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/secure</a:t>
            </a:r>
            <a:endParaRPr lang="en-SG" sz="1200" b="1" spc="-7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14B55D2-0AE8-B67F-497F-DF78C1A8BB76}"/>
              </a:ext>
            </a:extLst>
          </p:cNvPr>
          <p:cNvSpPr/>
          <p:nvPr/>
        </p:nvSpPr>
        <p:spPr>
          <a:xfrm>
            <a:off x="5473192" y="5205450"/>
            <a:ext cx="29596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$ </a:t>
            </a:r>
            <a:r>
              <a:rPr lang="en-SG" sz="1200" b="1" i="0" spc="-7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adb</a:t>
            </a:r>
            <a:r>
              <a:rPr lang="en-SG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shell content query –</a:t>
            </a:r>
            <a:r>
              <a:rPr lang="en-US" sz="1200" b="1" i="0" spc="-7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uri</a:t>
            </a:r>
            <a:r>
              <a:rPr lang="en-US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1" spc="-70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en-US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content:/settings</a:t>
            </a:r>
            <a:r>
              <a:rPr lang="en-US" altLang="zh-CN" sz="1200" b="1" i="0" spc="-7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/system</a:t>
            </a:r>
            <a:endParaRPr lang="en-SG" sz="1200" b="1" spc="-7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cxnSp>
        <p:nvCxnSpPr>
          <p:cNvPr id="46" name="Connector: Elbow 247">
            <a:extLst>
              <a:ext uri="{FF2B5EF4-FFF2-40B4-BE49-F238E27FC236}">
                <a16:creationId xmlns:a16="http://schemas.microsoft.com/office/drawing/2014/main" id="{DCC6D772-C342-5160-51B8-9BF908476A22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8389481" y="2982077"/>
            <a:ext cx="345173" cy="990234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251">
            <a:extLst>
              <a:ext uri="{FF2B5EF4-FFF2-40B4-BE49-F238E27FC236}">
                <a16:creationId xmlns:a16="http://schemas.microsoft.com/office/drawing/2014/main" id="{0105BC00-9BBB-C41F-37FF-C66DBC8DA83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389481" y="3965994"/>
            <a:ext cx="350887" cy="631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254">
            <a:extLst>
              <a:ext uri="{FF2B5EF4-FFF2-40B4-BE49-F238E27FC236}">
                <a16:creationId xmlns:a16="http://schemas.microsoft.com/office/drawing/2014/main" id="{F6C481B9-E4D0-1E38-9617-AB0CC72A76DA}"/>
              </a:ext>
            </a:extLst>
          </p:cNvPr>
          <p:cNvCxnSpPr>
            <a:cxnSpLocks/>
            <a:stCxn id="7" idx="3"/>
            <a:endCxn id="37" idx="1"/>
          </p:cNvCxnSpPr>
          <p:nvPr/>
        </p:nvCxnSpPr>
        <p:spPr>
          <a:xfrm>
            <a:off x="8389481" y="3972311"/>
            <a:ext cx="345172" cy="921362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FACA958-EA05-9387-6AA7-94D7C35B9830}"/>
              </a:ext>
            </a:extLst>
          </p:cNvPr>
          <p:cNvGrpSpPr/>
          <p:nvPr/>
        </p:nvGrpSpPr>
        <p:grpSpPr>
          <a:xfrm>
            <a:off x="8707713" y="2888844"/>
            <a:ext cx="3290171" cy="461665"/>
            <a:chOff x="4191539" y="6366732"/>
            <a:chExt cx="3821126" cy="563174"/>
          </a:xfrm>
          <a:noFill/>
        </p:grpSpPr>
        <p:sp>
          <p:nvSpPr>
            <p:cNvPr id="50" name="Rectangle: Rounded Corners 19">
              <a:extLst>
                <a:ext uri="{FF2B5EF4-FFF2-40B4-BE49-F238E27FC236}">
                  <a16:creationId xmlns:a16="http://schemas.microsoft.com/office/drawing/2014/main" id="{ACD520DE-27A3-220F-538A-F153FA8D4541}"/>
                </a:ext>
              </a:extLst>
            </p:cNvPr>
            <p:cNvSpPr/>
            <p:nvPr/>
          </p:nvSpPr>
          <p:spPr>
            <a:xfrm>
              <a:off x="4264046" y="6371759"/>
              <a:ext cx="3617344" cy="544329"/>
            </a:xfrm>
            <a:prstGeom prst="roundRect">
              <a:avLst>
                <a:gd name="adj" fmla="val 4074"/>
              </a:avLst>
            </a:prstGeom>
            <a:grpFill/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sz="2800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3D25049-9CB6-6B56-3647-F594BEAD682B}"/>
                </a:ext>
              </a:extLst>
            </p:cNvPr>
            <p:cNvSpPr txBox="1"/>
            <p:nvPr/>
          </p:nvSpPr>
          <p:spPr>
            <a:xfrm>
              <a:off x="4191539" y="6366732"/>
              <a:ext cx="3821126" cy="56317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Consolas" panose="020B0609020204030204" pitchFamily="49" charset="0"/>
                </a:rPr>
                <a:t>(</a:t>
              </a:r>
              <a:r>
                <a:rPr lang="en-US" altLang="zh-CN" sz="1200" dirty="0" err="1">
                  <a:latin typeface="Consolas" panose="020B0609020204030204" pitchFamily="49" charset="0"/>
                </a:rPr>
                <a:t>Ibinder</a:t>
              </a:r>
              <a:r>
                <a:rPr lang="en-US" altLang="zh-CN" sz="1200" dirty="0">
                  <a:latin typeface="Consolas" panose="020B0609020204030204" pitchFamily="49" charset="0"/>
                </a:rPr>
                <a:t>)</a:t>
              </a:r>
              <a:r>
                <a:rPr lang="en-US" altLang="zh-CN" sz="1200" dirty="0" err="1">
                  <a:latin typeface="Consolas" panose="020B0609020204030204" pitchFamily="49" charset="0"/>
                </a:rPr>
                <a:t>getMethod</a:t>
              </a:r>
              <a:r>
                <a:rPr lang="en-US" altLang="zh-CN" sz="1200" dirty="0">
                  <a:latin typeface="Consolas" panose="020B0609020204030204" pitchFamily="49" charset="0"/>
                </a:rPr>
                <a:t>(“</a:t>
              </a:r>
              <a:r>
                <a:rPr lang="en-US" altLang="zh-CN" sz="1200" dirty="0" err="1">
                  <a:latin typeface="Consolas" panose="020B0609020204030204" pitchFamily="49" charset="0"/>
                </a:rPr>
                <a:t>getService</a:t>
              </a:r>
              <a:r>
                <a:rPr lang="en-US" altLang="zh-CN" sz="1200" dirty="0">
                  <a:latin typeface="Consolas" panose="020B0609020204030204" pitchFamily="49" charset="0"/>
                </a:rPr>
                <a:t>”,</a:t>
              </a:r>
              <a:r>
                <a:rPr lang="zh-CN" altLang="en-US" sz="1200" dirty="0">
                  <a:latin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</a:rPr>
                <a:t>…)</a:t>
              </a:r>
            </a:p>
            <a:p>
              <a:r>
                <a:rPr lang="en-US" altLang="zh-CN" sz="1200" dirty="0">
                  <a:latin typeface="Consolas" panose="020B0609020204030204" pitchFamily="49" charset="0"/>
                </a:rPr>
                <a:t>        </a:t>
              </a:r>
              <a:r>
                <a:rPr lang="en-SG" altLang="zh-CN" sz="1200" dirty="0">
                  <a:latin typeface="Consolas" panose="020B0609020204030204" pitchFamily="49" charset="0"/>
                </a:rPr>
                <a:t>.</a:t>
              </a:r>
              <a:r>
                <a:rPr lang="en-US" altLang="zh-CN" sz="1200" dirty="0">
                  <a:latin typeface="Consolas" panose="020B0609020204030204" pitchFamily="49" charset="0"/>
                </a:rPr>
                <a:t>invoke(null,</a:t>
              </a:r>
              <a:r>
                <a:rPr lang="zh-CN" altLang="en-US" sz="1200" dirty="0">
                  <a:latin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</a:rPr>
                <a:t>“</a:t>
              </a:r>
              <a:r>
                <a:rPr lang="en-US" altLang="zh-CN" sz="1200" b="1" i="1" dirty="0" err="1">
                  <a:latin typeface="Consolas" panose="020B0609020204030204" pitchFamily="49" charset="0"/>
                </a:rPr>
                <a:t>serviceName</a:t>
              </a:r>
              <a:r>
                <a:rPr lang="en-US" altLang="zh-CN" sz="1200" dirty="0">
                  <a:latin typeface="Consolas" panose="020B0609020204030204" pitchFamily="49" charset="0"/>
                </a:rPr>
                <a:t>”)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659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DA276D-572A-C080-1E06-9C881F8656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21</a:t>
            </a:fld>
            <a:endParaRPr lang="en-US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B9AC1A-9523-3410-1867-3AF3A6A3CE74}"/>
              </a:ext>
            </a:extLst>
          </p:cNvPr>
          <p:cNvSpPr txBox="1"/>
          <p:nvPr/>
        </p:nvSpPr>
        <p:spPr>
          <a:xfrm>
            <a:off x="884282" y="1773960"/>
            <a:ext cx="672664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latin typeface="+mn-lt"/>
              </a:rPr>
              <a:t>U2-I2 adopts a two-step approach to pinpoint unknown or OEM-defined UUIs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arenR"/>
            </a:pPr>
            <a:r>
              <a:rPr lang="en-US" sz="2000" dirty="0">
                <a:latin typeface="+mn-lt"/>
              </a:rPr>
              <a:t>Filtering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Excludes values of insufficient size (e.g., 4 hex-digit)</a:t>
            </a:r>
          </a:p>
          <a:p>
            <a:pPr marL="342900" indent="-342900">
              <a:spcAft>
                <a:spcPts val="1200"/>
              </a:spcAft>
              <a:buFont typeface="+mj-lt"/>
              <a:buAutoNum type="arabicParenR"/>
            </a:pPr>
            <a:r>
              <a:rPr lang="en-US" sz="2000" dirty="0">
                <a:latin typeface="+mn-lt"/>
              </a:rPr>
              <a:t>Differential Analysis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Excludes values that are same across devices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Excludes values that are changed after factory reset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E02C491-6514-B2BC-08D2-01D7AEAEF770}"/>
              </a:ext>
            </a:extLst>
          </p:cNvPr>
          <p:cNvGrpSpPr/>
          <p:nvPr/>
        </p:nvGrpSpPr>
        <p:grpSpPr>
          <a:xfrm>
            <a:off x="8969419" y="3702938"/>
            <a:ext cx="1582159" cy="1676667"/>
            <a:chOff x="13607220" y="1504191"/>
            <a:chExt cx="1739485" cy="1843390"/>
          </a:xfrm>
        </p:grpSpPr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3943B519-828E-0695-09B0-16945E74A3EE}"/>
                </a:ext>
              </a:extLst>
            </p:cNvPr>
            <p:cNvCxnSpPr>
              <a:cxnSpLocks/>
              <a:stCxn id="29" idx="3"/>
            </p:cNvCxnSpPr>
            <p:nvPr/>
          </p:nvCxnSpPr>
          <p:spPr>
            <a:xfrm flipV="1">
              <a:off x="14525494" y="2481511"/>
              <a:ext cx="538369" cy="433696"/>
            </a:xfrm>
            <a:prstGeom prst="bentConnector3">
              <a:avLst>
                <a:gd name="adj1" fmla="val 99981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962CB92C-6691-0FC3-28E4-5AD8B34E22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4785465" y="2076019"/>
              <a:ext cx="391336" cy="182708"/>
            </a:xfrm>
            <a:prstGeom prst="bentConnector3">
              <a:avLst>
                <a:gd name="adj1" fmla="val 712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BAC60C82-A9BA-1B91-310B-8B2F198239C7}"/>
                </a:ext>
              </a:extLst>
            </p:cNvPr>
            <p:cNvCxnSpPr>
              <a:cxnSpLocks/>
              <a:stCxn id="22" idx="3"/>
            </p:cNvCxnSpPr>
            <p:nvPr/>
          </p:nvCxnSpPr>
          <p:spPr>
            <a:xfrm flipV="1">
              <a:off x="14517925" y="1904893"/>
              <a:ext cx="356812" cy="356842"/>
            </a:xfrm>
            <a:prstGeom prst="bentConnector2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86A4DDC3-3498-4A17-68AE-09C20280F8F0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14517924" y="1753102"/>
              <a:ext cx="356813" cy="302872"/>
            </a:xfrm>
            <a:prstGeom prst="bentConnector3">
              <a:avLst>
                <a:gd name="adj1" fmla="val 101387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 descr="Smart Phone with solid fill">
              <a:extLst>
                <a:ext uri="{FF2B5EF4-FFF2-40B4-BE49-F238E27FC236}">
                  <a16:creationId xmlns:a16="http://schemas.microsoft.com/office/drawing/2014/main" id="{E6A428D5-7010-CFB0-7FDB-5FD7CC2B38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4679" r="14679"/>
            <a:stretch/>
          </p:blipFill>
          <p:spPr>
            <a:xfrm>
              <a:off x="14166253" y="2012824"/>
              <a:ext cx="351672" cy="497821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E63F4B3-AD9D-254C-7FE8-47AFBC9BF3BC}"/>
                </a:ext>
              </a:extLst>
            </p:cNvPr>
            <p:cNvGrpSpPr/>
            <p:nvPr/>
          </p:nvGrpSpPr>
          <p:grpSpPr>
            <a:xfrm rot="16200000">
              <a:off x="14866260" y="2176851"/>
              <a:ext cx="406058" cy="554833"/>
              <a:chOff x="10253395" y="3499359"/>
              <a:chExt cx="406058" cy="554833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509FA04D-E8C5-119D-B737-9B7122849192}"/>
                  </a:ext>
                </a:extLst>
              </p:cNvPr>
              <p:cNvSpPr/>
              <p:nvPr/>
            </p:nvSpPr>
            <p:spPr>
              <a:xfrm>
                <a:off x="10343527" y="3657609"/>
                <a:ext cx="240613" cy="240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60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524775C-3AD1-1F4D-44D5-27EEB6D7D748}"/>
                  </a:ext>
                </a:extLst>
              </p:cNvPr>
              <p:cNvSpPr txBox="1"/>
              <p:nvPr/>
            </p:nvSpPr>
            <p:spPr>
              <a:xfrm rot="5400000">
                <a:off x="10179007" y="3573747"/>
                <a:ext cx="554833" cy="4060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rgbClr val="FF0000"/>
                    </a:solidFill>
                  </a:rPr>
                  <a:t>≠</a:t>
                </a:r>
                <a:endParaRPr lang="en-SG" sz="1800" b="1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24" name="Graphic 23" descr="Smart Phone with solid fill">
              <a:extLst>
                <a:ext uri="{FF2B5EF4-FFF2-40B4-BE49-F238E27FC236}">
                  <a16:creationId xmlns:a16="http://schemas.microsoft.com/office/drawing/2014/main" id="{163B275C-BBF1-47A9-D3A3-79915C4928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4679" r="14679"/>
            <a:stretch/>
          </p:blipFill>
          <p:spPr>
            <a:xfrm>
              <a:off x="14166252" y="1504191"/>
              <a:ext cx="351672" cy="497821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2C62C98E-4A64-6F7C-A20D-0FD37B765B21}"/>
                </a:ext>
              </a:extLst>
            </p:cNvPr>
            <p:cNvGrpSpPr/>
            <p:nvPr/>
          </p:nvGrpSpPr>
          <p:grpSpPr>
            <a:xfrm rot="16200000">
              <a:off x="14657136" y="1691600"/>
              <a:ext cx="439896" cy="554833"/>
              <a:chOff x="10476337" y="3502140"/>
              <a:chExt cx="439896" cy="554833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F03E47A4-A8CB-72B5-75A8-5F400287AD23}"/>
                  </a:ext>
                </a:extLst>
              </p:cNvPr>
              <p:cNvSpPr/>
              <p:nvPr/>
            </p:nvSpPr>
            <p:spPr>
              <a:xfrm>
                <a:off x="10562608" y="3657609"/>
                <a:ext cx="240613" cy="2406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SG" sz="160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047A1E4-6A41-AD7B-8FD4-81A6F04806A3}"/>
                  </a:ext>
                </a:extLst>
              </p:cNvPr>
              <p:cNvSpPr txBox="1"/>
              <p:nvPr/>
            </p:nvSpPr>
            <p:spPr>
              <a:xfrm rot="5400000">
                <a:off x="10418868" y="3559609"/>
                <a:ext cx="554833" cy="439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SG" sz="2000" b="1" dirty="0">
                    <a:solidFill>
                      <a:srgbClr val="00B050"/>
                    </a:solidFill>
                  </a:rPr>
                  <a:t>=</a:t>
                </a: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3A7DB8-DD5F-00FF-05D0-941E6C9C862D}"/>
                </a:ext>
              </a:extLst>
            </p:cNvPr>
            <p:cNvSpPr txBox="1"/>
            <p:nvPr/>
          </p:nvSpPr>
          <p:spPr>
            <a:xfrm>
              <a:off x="13607220" y="2454701"/>
              <a:ext cx="1414511" cy="236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i="1" dirty="0">
                  <a:latin typeface="+mn-lt"/>
                  <a:ea typeface="Linux Libertine" panose="02000503000000000000" pitchFamily="2" charset="0"/>
                  <a:cs typeface="Linux Libertine" panose="02000503000000000000" pitchFamily="2" charset="0"/>
                </a:rPr>
                <a:t>After factory reset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53FD64E-6436-70B4-3B7F-CC519ABBB1B8}"/>
                </a:ext>
              </a:extLst>
            </p:cNvPr>
            <p:cNvSpPr txBox="1"/>
            <p:nvPr/>
          </p:nvSpPr>
          <p:spPr>
            <a:xfrm>
              <a:off x="13668803" y="3110714"/>
              <a:ext cx="1405911" cy="236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800" i="1" dirty="0">
                  <a:latin typeface="+mn-lt"/>
                  <a:ea typeface="Linux Libertine" panose="02000503000000000000" pitchFamily="2" charset="0"/>
                  <a:cs typeface="Linux Libertine" panose="02000503000000000000" pitchFamily="2" charset="0"/>
                </a:rPr>
                <a:t>Same model devices</a:t>
              </a:r>
            </a:p>
          </p:txBody>
        </p:sp>
        <p:pic>
          <p:nvPicPr>
            <p:cNvPr id="29" name="Graphic 28" descr="Smart Phone with solid fill">
              <a:extLst>
                <a:ext uri="{FF2B5EF4-FFF2-40B4-BE49-F238E27FC236}">
                  <a16:creationId xmlns:a16="http://schemas.microsoft.com/office/drawing/2014/main" id="{6C5C7B7C-CAFF-FDCE-A28D-67117F53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4679" r="14679"/>
            <a:stretch/>
          </p:blipFill>
          <p:spPr>
            <a:xfrm>
              <a:off x="14173822" y="2666296"/>
              <a:ext cx="351672" cy="497821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DDF2909-1FB6-CCBD-2F5E-E5693994508A}"/>
                </a:ext>
              </a:extLst>
            </p:cNvPr>
            <p:cNvSpPr txBox="1"/>
            <p:nvPr/>
          </p:nvSpPr>
          <p:spPr>
            <a:xfrm>
              <a:off x="14244077" y="2145120"/>
              <a:ext cx="187841" cy="287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dirty="0">
                  <a:solidFill>
                    <a:schemeClr val="accent1">
                      <a:lumMod val="75000"/>
                    </a:schemeClr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A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5755302-FB49-2E12-E869-30D2A350ADC1}"/>
                </a:ext>
              </a:extLst>
            </p:cNvPr>
            <p:cNvSpPr txBox="1"/>
            <p:nvPr/>
          </p:nvSpPr>
          <p:spPr>
            <a:xfrm>
              <a:off x="14218975" y="1573771"/>
              <a:ext cx="263107" cy="287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dirty="0">
                  <a:solidFill>
                    <a:schemeClr val="accent1">
                      <a:lumMod val="75000"/>
                    </a:schemeClr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A</a:t>
              </a:r>
              <a:endParaRPr lang="en-SG" sz="1100" b="1" baseline="30000" dirty="0">
                <a:solidFill>
                  <a:schemeClr val="accent1">
                    <a:lumMod val="75000"/>
                  </a:schemeClr>
                </a:solidFill>
                <a:latin typeface="Linux Libertine" panose="02000503000000000000" pitchFamily="2" charset="0"/>
                <a:ea typeface="Linux Libertine" panose="02000503000000000000" pitchFamily="2" charset="0"/>
                <a:cs typeface="Linux Libertine" panose="02000503000000000000" pitchFamily="2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F1CF0F-EBA1-F561-2F45-0FDBAA179909}"/>
                </a:ext>
              </a:extLst>
            </p:cNvPr>
            <p:cNvSpPr txBox="1"/>
            <p:nvPr/>
          </p:nvSpPr>
          <p:spPr>
            <a:xfrm>
              <a:off x="14259741" y="2783919"/>
              <a:ext cx="187841" cy="287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dirty="0">
                  <a:solidFill>
                    <a:schemeClr val="accent6">
                      <a:lumMod val="75000"/>
                    </a:schemeClr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B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491FAFA-8FA4-D17C-F3F9-2CBA4BD498C0}"/>
                </a:ext>
              </a:extLst>
            </p:cNvPr>
            <p:cNvSpPr txBox="1"/>
            <p:nvPr/>
          </p:nvSpPr>
          <p:spPr>
            <a:xfrm>
              <a:off x="14294596" y="2115097"/>
              <a:ext cx="187841" cy="287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100" b="1" dirty="0">
                  <a:solidFill>
                    <a:schemeClr val="accent1">
                      <a:lumMod val="75000"/>
                    </a:schemeClr>
                  </a:solidFill>
                  <a:latin typeface="Linux Libertine" panose="02000503000000000000" pitchFamily="2" charset="0"/>
                  <a:ea typeface="Linux Libertine" panose="02000503000000000000" pitchFamily="2" charset="0"/>
                  <a:cs typeface="Linux Libertine" panose="02000503000000000000" pitchFamily="2" charset="0"/>
                </a:rPr>
                <a:t>*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7C3FA7-32BB-EA3E-471A-F7F895AFD584}"/>
              </a:ext>
            </a:extLst>
          </p:cNvPr>
          <p:cNvGrpSpPr/>
          <p:nvPr/>
        </p:nvGrpSpPr>
        <p:grpSpPr>
          <a:xfrm>
            <a:off x="7999150" y="3683925"/>
            <a:ext cx="1031649" cy="1815882"/>
            <a:chOff x="12187306" y="4254633"/>
            <a:chExt cx="1031649" cy="1815882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C8BC93A2-778A-F963-4D85-11A355170004}"/>
                </a:ext>
              </a:extLst>
            </p:cNvPr>
            <p:cNvGrpSpPr/>
            <p:nvPr/>
          </p:nvGrpSpPr>
          <p:grpSpPr>
            <a:xfrm>
              <a:off x="12187306" y="4254633"/>
              <a:ext cx="1031649" cy="1815882"/>
              <a:chOff x="13051679" y="1522920"/>
              <a:chExt cx="1031649" cy="1815882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E4271EF-39FF-B6D9-2AF8-B354C81A2BC6}"/>
                  </a:ext>
                </a:extLst>
              </p:cNvPr>
              <p:cNvSpPr txBox="1"/>
              <p:nvPr/>
            </p:nvSpPr>
            <p:spPr>
              <a:xfrm>
                <a:off x="13051679" y="1522920"/>
                <a:ext cx="83069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</a:t>
                </a:r>
                <a:r>
                  <a:rPr lang="en-SG" altLang="zh-CN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******</a:t>
                </a:r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********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</a:t>
                </a:r>
                <a:r>
                  <a:rPr lang="en-SG" altLang="zh-CN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</a:t>
                </a:r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*********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</a:t>
                </a:r>
                <a:endParaRPr lang="en-SG" altLang="zh-CN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  <a:p>
                <a:r>
                  <a:rPr lang="zh-CN" altLang="en-US" sz="800" b="1" dirty="0">
                    <a:latin typeface="Walbaum Display Heavy" panose="020B0604020202020204" pitchFamily="18" charset="0"/>
                    <a:ea typeface="Linux Libertine" panose="02000503000000000000" pitchFamily="2" charset="0"/>
                    <a:cs typeface="Linux Libertine" panose="02000503000000000000" pitchFamily="2" charset="0"/>
                  </a:rPr>
                  <a:t>********</a:t>
                </a:r>
                <a:endParaRPr lang="en-SG" sz="800" b="1" dirty="0">
                  <a:latin typeface="Walbaum Display Heavy" panose="020B0604020202020204" pitchFamily="18" charset="0"/>
                  <a:ea typeface="Linux Libertine" panose="02000503000000000000" pitchFamily="2" charset="0"/>
                  <a:cs typeface="Linux Libertine" panose="02000503000000000000" pitchFamily="2" charset="0"/>
                </a:endParaRPr>
              </a:p>
            </p:txBody>
          </p:sp>
          <p:sp>
            <p:nvSpPr>
              <p:cNvPr id="47" name="Left Brace 46">
                <a:extLst>
                  <a:ext uri="{FF2B5EF4-FFF2-40B4-BE49-F238E27FC236}">
                    <a16:creationId xmlns:a16="http://schemas.microsoft.com/office/drawing/2014/main" id="{C6E3347A-A1AF-2E7F-D0EC-FE286C4C79A0}"/>
                  </a:ext>
                </a:extLst>
              </p:cNvPr>
              <p:cNvSpPr/>
              <p:nvPr/>
            </p:nvSpPr>
            <p:spPr>
              <a:xfrm flipH="1">
                <a:off x="13806757" y="1566888"/>
                <a:ext cx="81393" cy="1653498"/>
              </a:xfrm>
              <a:prstGeom prst="leftBrace">
                <a:avLst>
                  <a:gd name="adj1" fmla="val 30136"/>
                  <a:gd name="adj2" fmla="val 5019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SG" sz="2000"/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EF73CAA-BB1E-DE07-1DB9-7DAE37EF29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890353" y="2393637"/>
                <a:ext cx="192975" cy="0"/>
              </a:xfrm>
              <a:prstGeom prst="line">
                <a:avLst/>
              </a:prstGeom>
              <a:ln w="9525">
                <a:headEnd type="none" w="med" len="med"/>
                <a:tailEnd type="arrow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AC421D-BDFF-F0FD-18F2-6EB7BA8E5709}"/>
                </a:ext>
              </a:extLst>
            </p:cNvPr>
            <p:cNvCxnSpPr>
              <a:cxnSpLocks/>
            </p:cNvCxnSpPr>
            <p:nvPr/>
          </p:nvCxnSpPr>
          <p:spPr>
            <a:xfrm>
              <a:off x="12265206" y="5772863"/>
              <a:ext cx="209872" cy="73106"/>
            </a:xfrm>
            <a:prstGeom prst="line">
              <a:avLst/>
            </a:prstGeom>
            <a:ln w="19050">
              <a:solidFill>
                <a:srgbClr val="FF0000">
                  <a:alpha val="49020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1DCDF38-D234-1A6F-F3DA-101536372E92}"/>
                </a:ext>
              </a:extLst>
            </p:cNvPr>
            <p:cNvCxnSpPr>
              <a:cxnSpLocks/>
            </p:cNvCxnSpPr>
            <p:nvPr/>
          </p:nvCxnSpPr>
          <p:spPr>
            <a:xfrm>
              <a:off x="12263883" y="5531435"/>
              <a:ext cx="209872" cy="73106"/>
            </a:xfrm>
            <a:prstGeom prst="line">
              <a:avLst/>
            </a:prstGeom>
            <a:ln w="19050">
              <a:solidFill>
                <a:srgbClr val="FF0000">
                  <a:alpha val="49020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D07A17F-5EDA-E1EE-14ED-652F22438E07}"/>
                </a:ext>
              </a:extLst>
            </p:cNvPr>
            <p:cNvCxnSpPr>
              <a:cxnSpLocks/>
            </p:cNvCxnSpPr>
            <p:nvPr/>
          </p:nvCxnSpPr>
          <p:spPr>
            <a:xfrm>
              <a:off x="12268645" y="4922707"/>
              <a:ext cx="209872" cy="73106"/>
            </a:xfrm>
            <a:prstGeom prst="line">
              <a:avLst/>
            </a:prstGeom>
            <a:ln w="19050">
              <a:solidFill>
                <a:srgbClr val="FF0000">
                  <a:alpha val="49020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6969B44-6688-4733-C5C9-8FDCE6F529D1}"/>
                </a:ext>
              </a:extLst>
            </p:cNvPr>
            <p:cNvCxnSpPr>
              <a:cxnSpLocks/>
            </p:cNvCxnSpPr>
            <p:nvPr/>
          </p:nvCxnSpPr>
          <p:spPr>
            <a:xfrm>
              <a:off x="12270968" y="4575632"/>
              <a:ext cx="86297" cy="41066"/>
            </a:xfrm>
            <a:prstGeom prst="line">
              <a:avLst/>
            </a:prstGeom>
            <a:ln w="19050">
              <a:solidFill>
                <a:srgbClr val="FF0000">
                  <a:alpha val="49020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941920CE-4E87-24F2-D1DF-AB1C7046FC9D}"/>
                </a:ext>
              </a:extLst>
            </p:cNvPr>
            <p:cNvCxnSpPr>
              <a:cxnSpLocks/>
            </p:cNvCxnSpPr>
            <p:nvPr/>
          </p:nvCxnSpPr>
          <p:spPr>
            <a:xfrm>
              <a:off x="12274117" y="5307334"/>
              <a:ext cx="117908" cy="55779"/>
            </a:xfrm>
            <a:prstGeom prst="line">
              <a:avLst/>
            </a:prstGeom>
            <a:ln w="19050">
              <a:solidFill>
                <a:srgbClr val="FF0000">
                  <a:alpha val="49020"/>
                </a:srgb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5D8E01BC-E472-C0CA-C1C1-105303E2E7A0}"/>
              </a:ext>
            </a:extLst>
          </p:cNvPr>
          <p:cNvSpPr/>
          <p:nvPr/>
        </p:nvSpPr>
        <p:spPr>
          <a:xfrm>
            <a:off x="7985468" y="3516149"/>
            <a:ext cx="722810" cy="2062153"/>
          </a:xfrm>
          <a:prstGeom prst="roundRect">
            <a:avLst>
              <a:gd name="adj" fmla="val 7796"/>
            </a:avLst>
          </a:prstGeom>
          <a:noFill/>
          <a:ln w="28575">
            <a:solidFill>
              <a:srgbClr val="033F7D">
                <a:alpha val="40000"/>
              </a:srgb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AF2B5E3-2190-7FEE-987B-365EE7534EE2}"/>
              </a:ext>
            </a:extLst>
          </p:cNvPr>
          <p:cNvSpPr/>
          <p:nvPr/>
        </p:nvSpPr>
        <p:spPr>
          <a:xfrm>
            <a:off x="9136396" y="3512409"/>
            <a:ext cx="1416962" cy="2062153"/>
          </a:xfrm>
          <a:prstGeom prst="roundRect">
            <a:avLst>
              <a:gd name="adj" fmla="val 5107"/>
            </a:avLst>
          </a:prstGeom>
          <a:noFill/>
          <a:ln w="28575">
            <a:solidFill>
              <a:schemeClr val="accent2">
                <a:lumMod val="75000"/>
                <a:alpha val="40000"/>
              </a:scheme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FD590B0-A69C-E14B-041E-C0E8B146660F}"/>
              </a:ext>
            </a:extLst>
          </p:cNvPr>
          <p:cNvSpPr txBox="1"/>
          <p:nvPr/>
        </p:nvSpPr>
        <p:spPr>
          <a:xfrm>
            <a:off x="7999150" y="5595486"/>
            <a:ext cx="722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+mn-lt"/>
              </a:rPr>
              <a:t>Filtering</a:t>
            </a:r>
            <a:endParaRPr lang="en-AU" sz="1200" i="1" dirty="0">
              <a:latin typeface="+mn-lt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A321BBE-2EB0-E951-60EE-51DBE9834A07}"/>
              </a:ext>
            </a:extLst>
          </p:cNvPr>
          <p:cNvSpPr txBox="1"/>
          <p:nvPr/>
        </p:nvSpPr>
        <p:spPr>
          <a:xfrm>
            <a:off x="9047285" y="5587023"/>
            <a:ext cx="1582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>
                <a:latin typeface="+mn-lt"/>
              </a:rPr>
              <a:t>Differential Analysis</a:t>
            </a:r>
            <a:endParaRPr lang="en-AU" sz="1200" i="1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39BD1-3724-B79F-1F91-652E0C00AD82}"/>
              </a:ext>
            </a:extLst>
          </p:cNvPr>
          <p:cNvSpPr txBox="1"/>
          <p:nvPr/>
        </p:nvSpPr>
        <p:spPr>
          <a:xfrm>
            <a:off x="909420" y="927870"/>
            <a:ext cx="68629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Phase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3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–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UUI</a:t>
            </a:r>
            <a:r>
              <a:rPr lang="zh-CN" altLang="en-US" sz="20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000" dirty="0">
                <a:solidFill>
                  <a:srgbClr val="0065BE"/>
                </a:solidFill>
                <a:latin typeface="+mn-lt"/>
              </a:rPr>
              <a:t>Identification</a:t>
            </a:r>
            <a:endParaRPr lang="en-AU" sz="2000" dirty="0">
              <a:solidFill>
                <a:srgbClr val="0065BE"/>
              </a:solidFill>
              <a:latin typeface="+mn-lt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1D7339-82A4-94D3-AA1F-E540AF746388}"/>
              </a:ext>
            </a:extLst>
          </p:cNvPr>
          <p:cNvSpPr txBox="1"/>
          <p:nvPr/>
        </p:nvSpPr>
        <p:spPr>
          <a:xfrm>
            <a:off x="896544" y="369017"/>
            <a:ext cx="9349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Assessing</a:t>
            </a:r>
            <a:r>
              <a:rPr lang="zh-CN" altLang="en-US" sz="3200" b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3200" b="1" u="sng" dirty="0">
                <a:solidFill>
                  <a:srgbClr val="0065BE"/>
                </a:solidFill>
                <a:latin typeface="+mn-lt"/>
              </a:rPr>
              <a:t>Un</a:t>
            </a:r>
            <a:r>
              <a:rPr lang="en-US" altLang="zh-CN" sz="3200" b="1" dirty="0">
                <a:solidFill>
                  <a:srgbClr val="0065BE"/>
                </a:solidFill>
                <a:latin typeface="+mn-lt"/>
              </a:rPr>
              <a:t>documented Channels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245C53-5315-859E-83AE-7E309402BACE}"/>
              </a:ext>
            </a:extLst>
          </p:cNvPr>
          <p:cNvSpPr txBox="1"/>
          <p:nvPr/>
        </p:nvSpPr>
        <p:spPr>
          <a:xfrm>
            <a:off x="10995128" y="4312652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+mn-lt"/>
              </a:rPr>
              <a:t>UUIs</a:t>
            </a:r>
            <a:endParaRPr lang="en-US" b="1" dirty="0">
              <a:latin typeface="+mn-lt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83C45BAC-D4AC-665C-C626-3DF2CB4E0B5A}"/>
              </a:ext>
            </a:extLst>
          </p:cNvPr>
          <p:cNvCxnSpPr>
            <a:stCxn id="50" idx="3"/>
            <a:endCxn id="54" idx="1"/>
          </p:cNvCxnSpPr>
          <p:nvPr/>
        </p:nvCxnSpPr>
        <p:spPr>
          <a:xfrm flipV="1">
            <a:off x="10553358" y="4543485"/>
            <a:ext cx="441770" cy="1"/>
          </a:xfrm>
          <a:prstGeom prst="straightConnector1">
            <a:avLst/>
          </a:prstGeom>
          <a:ln w="6350">
            <a:headEnd type="none" w="med" len="med"/>
            <a:tailEnd type="arrow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Rectangular Callout 1">
            <a:extLst>
              <a:ext uri="{FF2B5EF4-FFF2-40B4-BE49-F238E27FC236}">
                <a16:creationId xmlns:a16="http://schemas.microsoft.com/office/drawing/2014/main" id="{C654994E-27C2-2972-2B2B-F967968A418D}"/>
              </a:ext>
            </a:extLst>
          </p:cNvPr>
          <p:cNvSpPr/>
          <p:nvPr/>
        </p:nvSpPr>
        <p:spPr>
          <a:xfrm>
            <a:off x="8754228" y="1365538"/>
            <a:ext cx="3082012" cy="1358501"/>
          </a:xfrm>
          <a:prstGeom prst="wedgeRectCallout">
            <a:avLst>
              <a:gd name="adj1" fmla="val -37528"/>
              <a:gd name="adj2" fmla="val 59648"/>
            </a:avLst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>
                <a:solidFill>
                  <a:schemeClr val="tx1"/>
                </a:solidFill>
              </a:rPr>
              <a:t>Here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we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assume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all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UUIs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have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u="sng" dirty="0">
                <a:solidFill>
                  <a:schemeClr val="tx1"/>
                </a:solidFill>
              </a:rPr>
              <a:t>fixed</a:t>
            </a:r>
            <a:r>
              <a:rPr lang="zh-CN" altLang="en-US" sz="1800" u="sng" dirty="0">
                <a:solidFill>
                  <a:schemeClr val="tx1"/>
                </a:solidFill>
              </a:rPr>
              <a:t> </a:t>
            </a:r>
            <a:r>
              <a:rPr lang="en-US" altLang="zh-CN" sz="1800" u="sng" dirty="0">
                <a:solidFill>
                  <a:schemeClr val="tx1"/>
                </a:solidFill>
              </a:rPr>
              <a:t>entry</a:t>
            </a:r>
            <a:r>
              <a:rPr lang="zh-CN" altLang="en-US" sz="1800" u="sng" dirty="0">
                <a:solidFill>
                  <a:schemeClr val="tx1"/>
                </a:solidFill>
              </a:rPr>
              <a:t> </a:t>
            </a:r>
            <a:r>
              <a:rPr lang="en-US" altLang="zh-CN" sz="1800" u="sng" dirty="0">
                <a:solidFill>
                  <a:schemeClr val="tx1"/>
                </a:solidFill>
              </a:rPr>
              <a:t>names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that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can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not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be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changed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once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created.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324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68F6-C43A-3A94-6F2C-26020D9F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500" y="1857375"/>
            <a:ext cx="8076511" cy="217970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/>
              <a:t> 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6CF1D-BC7C-5999-D587-43F55CCA4B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22</a:t>
            </a:fld>
            <a:endParaRPr lang="en-S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4CD5F-9902-2824-D1B5-6BE2E02FBE1C}"/>
              </a:ext>
            </a:extLst>
          </p:cNvPr>
          <p:cNvSpPr txBox="1"/>
          <p:nvPr/>
        </p:nvSpPr>
        <p:spPr>
          <a:xfrm>
            <a:off x="876299" y="1655762"/>
            <a:ext cx="104870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+mj-lt"/>
              </a:rPr>
              <a:t>Our evaluation aims to address three research questions: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latin typeface="+mj-lt"/>
              </a:rPr>
              <a:t>RQ1</a:t>
            </a:r>
            <a:r>
              <a:rPr lang="en-US" sz="2000" dirty="0">
                <a:latin typeface="+mj-lt"/>
              </a:rPr>
              <a:t>: What is U2-I2’s performance in identifying UUI mis-handling issues? What is the status quo of UUI protection in the latest Android phones? Do their OSes comply with the up-to-date privacy policy of AOSP?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latin typeface="+mj-lt"/>
              </a:rPr>
              <a:t>RQ2</a:t>
            </a:r>
            <a:r>
              <a:rPr lang="en-US" sz="2000" dirty="0">
                <a:latin typeface="+mj-lt"/>
              </a:rPr>
              <a:t>: Based on U2-I2’s findings, what UUIs are potentially exposed to non-system apps, and what are the typical exfiltration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altLang="zh-CN" sz="2000" dirty="0">
                <a:latin typeface="+mj-lt"/>
              </a:rPr>
              <a:t>(exposure)</a:t>
            </a:r>
            <a:r>
              <a:rPr lang="zh-CN" altLang="en-US" sz="2000" dirty="0">
                <a:latin typeface="+mj-lt"/>
              </a:rPr>
              <a:t> </a:t>
            </a:r>
            <a:r>
              <a:rPr lang="en-US" sz="2000" dirty="0">
                <a:latin typeface="+mj-lt"/>
              </a:rPr>
              <a:t>points?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latin typeface="+mj-lt"/>
              </a:rPr>
              <a:t>RQ3</a:t>
            </a:r>
            <a:r>
              <a:rPr lang="en-US" sz="2000" dirty="0">
                <a:latin typeface="+mj-lt"/>
              </a:rPr>
              <a:t>: Have our identified access channels of UUI access already been (ab)used by apps in the wild?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685CDD1-E83C-33B9-B328-0CEBC0FAEC23}"/>
              </a:ext>
            </a:extLst>
          </p:cNvPr>
          <p:cNvSpPr txBox="1">
            <a:spLocks/>
          </p:cNvSpPr>
          <p:nvPr/>
        </p:nvSpPr>
        <p:spPr>
          <a:xfrm>
            <a:off x="876300" y="177801"/>
            <a:ext cx="8076511" cy="918103"/>
          </a:xfrm>
        </p:spPr>
        <p:txBody>
          <a:bodyPr anchor="b">
            <a:noAutofit/>
          </a:bodyPr>
          <a:lstStyle>
            <a:lvl1pPr algn="ctr" defTabSz="342874" rtl="0" eaLnBrk="1" fontAlgn="base" hangingPunct="1">
              <a:lnSpc>
                <a:spcPts val="3780"/>
              </a:lnSpc>
              <a:spcBef>
                <a:spcPct val="0"/>
              </a:spcBef>
              <a:spcAft>
                <a:spcPct val="0"/>
              </a:spcAft>
              <a:defRPr sz="3151" kern="1200">
                <a:solidFill>
                  <a:schemeClr val="accent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0065BE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216377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68F6-C43A-3A94-6F2C-26020D9F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500" y="1857375"/>
            <a:ext cx="8076511" cy="217970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/>
              <a:t> 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6CF1D-BC7C-5999-D587-43F55CCA4B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23</a:t>
            </a:fld>
            <a:endParaRPr lang="en-SG"/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D34C673-5B51-75D2-61A9-7E94AF3C08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461"/>
          <a:stretch/>
        </p:blipFill>
        <p:spPr>
          <a:xfrm>
            <a:off x="6747577" y="1424929"/>
            <a:ext cx="5164054" cy="40626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EA12E5-04C1-43EE-5F0F-04CB98286E9C}"/>
              </a:ext>
            </a:extLst>
          </p:cNvPr>
          <p:cNvSpPr txBox="1"/>
          <p:nvPr/>
        </p:nvSpPr>
        <p:spPr>
          <a:xfrm>
            <a:off x="7495820" y="5487580"/>
            <a:ext cx="44158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rgbClr val="0065BE"/>
                </a:solidFill>
                <a:latin typeface="+mn-lt"/>
              </a:rPr>
              <a:t>Statistics of the occurrence of UUI leakages detected in our assessment, counted by UUI types and devices</a:t>
            </a:r>
            <a:endParaRPr lang="en-SG" sz="1200" i="1" dirty="0">
              <a:solidFill>
                <a:srgbClr val="0065BE"/>
              </a:solidFill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4CD5F-9902-2824-D1B5-6BE2E02FBE1C}"/>
              </a:ext>
            </a:extLst>
          </p:cNvPr>
          <p:cNvSpPr txBox="1"/>
          <p:nvPr/>
        </p:nvSpPr>
        <p:spPr>
          <a:xfrm>
            <a:off x="696252" y="1655762"/>
            <a:ext cx="611505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latin typeface="+mj-lt"/>
              </a:rPr>
              <a:t>Test devices </a:t>
            </a:r>
            <a:r>
              <a:rPr lang="en-US" altLang="zh-CN" sz="1600" dirty="0">
                <a:latin typeface="+mj-lt"/>
              </a:rPr>
              <a:t>cover</a:t>
            </a:r>
            <a:r>
              <a:rPr lang="en-US" sz="1600" dirty="0">
                <a:latin typeface="+mj-lt"/>
              </a:rPr>
              <a:t> </a:t>
            </a:r>
            <a:r>
              <a:rPr lang="en-US" sz="1600" b="1" dirty="0">
                <a:latin typeface="+mj-lt"/>
              </a:rPr>
              <a:t>13</a:t>
            </a:r>
            <a:r>
              <a:rPr lang="en-US" sz="1600" dirty="0">
                <a:latin typeface="+mj-lt"/>
              </a:rPr>
              <a:t> latest models from </a:t>
            </a:r>
            <a:r>
              <a:rPr lang="en-US" sz="1600" b="1" dirty="0">
                <a:latin typeface="+mj-lt"/>
              </a:rPr>
              <a:t>9</a:t>
            </a:r>
            <a:r>
              <a:rPr lang="en-US" sz="1600" dirty="0">
                <a:latin typeface="+mj-lt"/>
              </a:rPr>
              <a:t> manufacturers, which represent almost </a:t>
            </a:r>
            <a:r>
              <a:rPr lang="en-US" sz="1600" b="1" dirty="0">
                <a:latin typeface="+mj-lt"/>
              </a:rPr>
              <a:t>85%</a:t>
            </a:r>
            <a:r>
              <a:rPr lang="en-US" sz="1600" dirty="0">
                <a:latin typeface="+mj-lt"/>
              </a:rPr>
              <a:t> of the global market share of Android devices*.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1600" dirty="0">
                <a:latin typeface="+mj-lt"/>
              </a:rPr>
              <a:t>The UUI mishandling issues are pervasive in the latest Android phones.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51</a:t>
            </a:r>
            <a:r>
              <a:rPr lang="en-US" sz="1600" dirty="0">
                <a:latin typeface="+mj-lt"/>
              </a:rPr>
              <a:t> unique vulnerabilities, leading to </a:t>
            </a:r>
            <a:r>
              <a:rPr lang="en-US" sz="1600" b="1" dirty="0">
                <a:latin typeface="+mj-lt"/>
              </a:rPr>
              <a:t>65</a:t>
            </a:r>
            <a:r>
              <a:rPr lang="en-US" sz="1600" dirty="0">
                <a:latin typeface="+mj-lt"/>
              </a:rPr>
              <a:t> occurrences of UUI leakages.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12</a:t>
            </a:r>
            <a:r>
              <a:rPr lang="en-US" sz="1600" dirty="0">
                <a:latin typeface="+mj-lt"/>
              </a:rPr>
              <a:t> out of </a:t>
            </a:r>
            <a:r>
              <a:rPr lang="en-US" sz="1600" b="1" dirty="0">
                <a:latin typeface="+mj-lt"/>
              </a:rPr>
              <a:t>13 </a:t>
            </a:r>
            <a:r>
              <a:rPr lang="en-US" sz="1600" dirty="0">
                <a:latin typeface="+mj-lt"/>
              </a:rPr>
              <a:t>tested device models </a:t>
            </a:r>
            <a:r>
              <a:rPr lang="en-US" altLang="zh-CN" sz="1600" dirty="0">
                <a:latin typeface="+mj-lt"/>
              </a:rPr>
              <a:t>contain</a:t>
            </a:r>
            <a:r>
              <a:rPr lang="en-US" sz="1600" dirty="0">
                <a:latin typeface="+mj-lt"/>
              </a:rPr>
              <a:t> at least </a:t>
            </a:r>
            <a:r>
              <a:rPr lang="en-US" sz="1600" b="1" dirty="0">
                <a:latin typeface="+mj-lt"/>
              </a:rPr>
              <a:t>1</a:t>
            </a:r>
            <a:r>
              <a:rPr lang="en-US" sz="1600" dirty="0">
                <a:latin typeface="+mj-lt"/>
              </a:rPr>
              <a:t> UUI leakage,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1</a:t>
            </a:r>
            <a:r>
              <a:rPr lang="en-US" sz="1600" dirty="0">
                <a:latin typeface="+mj-lt"/>
              </a:rPr>
              <a:t> vulnerability </a:t>
            </a:r>
            <a:r>
              <a:rPr lang="en-US" altLang="zh-CN" sz="1600" dirty="0">
                <a:latin typeface="+mj-lt"/>
              </a:rPr>
              <a:t>found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in</a:t>
            </a:r>
            <a:r>
              <a:rPr lang="en-US" sz="1600" dirty="0">
                <a:latin typeface="+mj-lt"/>
              </a:rPr>
              <a:t> AOSP</a:t>
            </a:r>
            <a:r>
              <a:rPr lang="en-US" sz="1600" baseline="30000" dirty="0">
                <a:latin typeface="+mj-lt"/>
              </a:rPr>
              <a:t>#</a:t>
            </a:r>
            <a:r>
              <a:rPr 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and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altLang="zh-CN" sz="1600" dirty="0">
                <a:latin typeface="+mj-lt"/>
              </a:rPr>
              <a:t>is</a:t>
            </a:r>
            <a:r>
              <a:rPr lang="zh-CN" altLang="en-US" sz="1600" dirty="0">
                <a:latin typeface="+mj-lt"/>
              </a:rPr>
              <a:t> </a:t>
            </a:r>
            <a:r>
              <a:rPr lang="en-US" sz="1600" dirty="0">
                <a:latin typeface="+mj-lt"/>
              </a:rPr>
              <a:t>inherited in all tested OEM </a:t>
            </a:r>
            <a:r>
              <a:rPr lang="en-US" altLang="zh-CN" sz="1600" dirty="0">
                <a:latin typeface="+mj-lt"/>
              </a:rPr>
              <a:t>devices</a:t>
            </a:r>
            <a:r>
              <a:rPr lang="en-US" sz="1600" dirty="0">
                <a:latin typeface="+mj-lt"/>
              </a:rPr>
              <a:t>. </a:t>
            </a:r>
          </a:p>
          <a:p>
            <a:pPr marL="2857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+mj-lt"/>
              </a:rPr>
              <a:t>18</a:t>
            </a:r>
            <a:r>
              <a:rPr lang="en-US" sz="1600" dirty="0">
                <a:latin typeface="+mj-lt"/>
              </a:rPr>
              <a:t> leakages are associated with unknown UUIs (classified as misc. UUIs)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685CDD1-E83C-33B9-B328-0CEBC0FAEC23}"/>
              </a:ext>
            </a:extLst>
          </p:cNvPr>
          <p:cNvSpPr txBox="1">
            <a:spLocks/>
          </p:cNvSpPr>
          <p:nvPr/>
        </p:nvSpPr>
        <p:spPr>
          <a:xfrm>
            <a:off x="696252" y="441333"/>
            <a:ext cx="8256559" cy="918103"/>
          </a:xfrm>
        </p:spPr>
        <p:txBody>
          <a:bodyPr anchor="b">
            <a:noAutofit/>
          </a:bodyPr>
          <a:lstStyle>
            <a:lvl1pPr algn="ctr" defTabSz="342874" rtl="0" eaLnBrk="1" fontAlgn="base" hangingPunct="1">
              <a:lnSpc>
                <a:spcPts val="3780"/>
              </a:lnSpc>
              <a:spcBef>
                <a:spcPct val="0"/>
              </a:spcBef>
              <a:spcAft>
                <a:spcPct val="0"/>
              </a:spcAft>
              <a:defRPr sz="3151" kern="1200">
                <a:solidFill>
                  <a:schemeClr val="accent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0065BE"/>
                </a:solidFill>
              </a:rPr>
              <a:t>Key Finding </a:t>
            </a:r>
            <a:r>
              <a:rPr lang="en-US" altLang="zh-CN" sz="3200" b="1" dirty="0">
                <a:solidFill>
                  <a:srgbClr val="0065BE"/>
                </a:solidFill>
              </a:rPr>
              <a:t>for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RQ1</a:t>
            </a:r>
            <a:endParaRPr lang="en-US" sz="3200" b="1" dirty="0">
              <a:solidFill>
                <a:srgbClr val="0065BE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0065BE"/>
                </a:solidFill>
              </a:rPr>
              <a:t>Landscape of OS-level UUI Safeguards</a:t>
            </a:r>
            <a:endParaRPr lang="en-SG" sz="2000" dirty="0">
              <a:solidFill>
                <a:srgbClr val="0065BE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2DA0F7-3AC8-D8DA-6737-85328CFD019F}"/>
              </a:ext>
            </a:extLst>
          </p:cNvPr>
          <p:cNvSpPr txBox="1"/>
          <p:nvPr/>
        </p:nvSpPr>
        <p:spPr>
          <a:xfrm>
            <a:off x="696252" y="6177918"/>
            <a:ext cx="77316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+mn-lt"/>
              </a:rPr>
              <a:t>*  Data source https://gs.statcounter.com/vendor-market-share/mobile/worldwide</a:t>
            </a:r>
          </a:p>
          <a:p>
            <a:r>
              <a:rPr lang="en-US" sz="1200" dirty="0">
                <a:latin typeface="+mn-lt"/>
              </a:rPr>
              <a:t># Google Pixel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model(s).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AOSP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11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stands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for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a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Google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Pixel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phone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installed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with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Android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OS</a:t>
            </a:r>
            <a:r>
              <a:rPr lang="zh-CN" altLang="en-US" sz="1200" dirty="0">
                <a:latin typeface="+mn-lt"/>
              </a:rPr>
              <a:t> </a:t>
            </a:r>
            <a:r>
              <a:rPr lang="en-US" altLang="zh-CN" sz="1200" dirty="0">
                <a:latin typeface="+mn-lt"/>
              </a:rPr>
              <a:t>11.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85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76C7CE-A0C6-6332-A535-A215D889B153}"/>
              </a:ext>
            </a:extLst>
          </p:cNvPr>
          <p:cNvSpPr/>
          <p:nvPr/>
        </p:nvSpPr>
        <p:spPr>
          <a:xfrm>
            <a:off x="644236" y="5839691"/>
            <a:ext cx="11547764" cy="35187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C5459-75E2-F329-3223-07AD0D293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044" y="1156522"/>
            <a:ext cx="11220604" cy="918102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/>
                </a:solidFill>
              </a:rPr>
              <a:t>14</a:t>
            </a:r>
            <a:r>
              <a:rPr lang="en-US" sz="1800" dirty="0">
                <a:solidFill>
                  <a:schemeClr val="tx1"/>
                </a:solidFill>
              </a:rPr>
              <a:t> unique miscellaneous UUIs recognized from </a:t>
            </a:r>
            <a:r>
              <a:rPr lang="en-US" sz="1800" b="1" dirty="0">
                <a:solidFill>
                  <a:schemeClr val="tx1"/>
                </a:solidFill>
              </a:rPr>
              <a:t>18</a:t>
            </a:r>
            <a:r>
              <a:rPr lang="en-US" sz="1800" dirty="0">
                <a:solidFill>
                  <a:schemeClr val="tx1"/>
                </a:solidFill>
              </a:rPr>
              <a:t> occurrences.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</a:rPr>
              <a:t>Recognized miscellaneous UUIs covers identifiers of NFC module, display panel, PCB, camera, and fingerprint sensors.</a:t>
            </a:r>
            <a:endParaRPr lang="en-SG" sz="1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348E4-9718-0B0F-D2F6-A9D557FB223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24</a:t>
            </a:fld>
            <a:endParaRPr lang="en-SG"/>
          </a:p>
        </p:txBody>
      </p:sp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E6DA6B5B-EF00-D6F6-0C1E-5E8ED213D7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813794"/>
              </p:ext>
            </p:extLst>
          </p:nvPr>
        </p:nvGraphicFramePr>
        <p:xfrm>
          <a:off x="548640" y="2187518"/>
          <a:ext cx="9509562" cy="4367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985">
                  <a:extLst>
                    <a:ext uri="{9D8B030D-6E8A-4147-A177-3AD203B41FA5}">
                      <a16:colId xmlns:a16="http://schemas.microsoft.com/office/drawing/2014/main" val="3510019859"/>
                    </a:ext>
                  </a:extLst>
                </a:gridCol>
                <a:gridCol w="3929623">
                  <a:extLst>
                    <a:ext uri="{9D8B030D-6E8A-4147-A177-3AD203B41FA5}">
                      <a16:colId xmlns:a16="http://schemas.microsoft.com/office/drawing/2014/main" val="2844560601"/>
                    </a:ext>
                  </a:extLst>
                </a:gridCol>
                <a:gridCol w="4644954">
                  <a:extLst>
                    <a:ext uri="{9D8B030D-6E8A-4147-A177-3AD203B41FA5}">
                      <a16:colId xmlns:a16="http://schemas.microsoft.com/office/drawing/2014/main" val="1338032864"/>
                    </a:ext>
                  </a:extLst>
                </a:gridCol>
              </a:tblGrid>
              <a:tr h="238535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Channel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45720" marR="45720" marT="18000" marB="1800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 Name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45720" marR="45720" marT="18000" marB="18000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 Format &amp; Purpose </a:t>
                      </a:r>
                      <a:r>
                        <a:rPr lang="en-AU" sz="1200" dirty="0">
                          <a:latin typeface="+mn-lt"/>
                        </a:rPr>
                        <a:t>(keywords display in Bold format)</a:t>
                      </a:r>
                    </a:p>
                  </a:txBody>
                  <a:tcPr marL="45720" marR="45720" marT="18000" marB="18000"/>
                </a:tc>
                <a:extLst>
                  <a:ext uri="{0D108BD9-81ED-4DB2-BD59-A6C34878D82A}">
                    <a16:rowId xmlns:a16="http://schemas.microsoft.com/office/drawing/2014/main" val="1076414839"/>
                  </a:ext>
                </a:extLst>
              </a:tr>
              <a:tr h="238535">
                <a:tc rowSpan="3"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</a:rPr>
                        <a:t>System Settings</a:t>
                      </a:r>
                      <a:endParaRPr lang="en-AU" sz="1200" dirty="0">
                        <a:latin typeface="+mn-lt"/>
                      </a:endParaRP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marL="0" marR="0" lvl="0" indent="0" algn="l" defTabSz="34287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Global.cplc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C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45-byte hex string, for </a:t>
                      </a: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NFC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module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3512124339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87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Global.ro.boot.oled_wp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H</a:t>
                      </a:r>
                      <a:r>
                        <a:rPr lang="en-AU" sz="1200" baseline="-25000" dirty="0">
                          <a:latin typeface="+mn-lt"/>
                        </a:rPr>
                        <a:t>11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8-byte hex string, for OLED </a:t>
                      </a: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display panel</a:t>
                      </a:r>
                      <a:r>
                        <a:rPr lang="en-AU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2621129257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87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System.ReaperAssignedDeviceId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B</a:t>
                      </a:r>
                      <a:r>
                        <a:rPr lang="en-AU" sz="1200" baseline="-25000" dirty="0">
                          <a:latin typeface="+mn-lt"/>
                        </a:rPr>
                        <a:t>9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30-digit decimal string, unknown type</a:t>
                      </a:r>
                      <a:r>
                        <a:rPr lang="en-AU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  <a:endParaRPr lang="en-AU" sz="1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2104785490"/>
                  </a:ext>
                </a:extLst>
              </a:tr>
              <a:tr h="238535">
                <a:tc rowSpan="11">
                  <a:txBody>
                    <a:bodyPr/>
                    <a:lstStyle/>
                    <a:p>
                      <a:r>
                        <a:rPr lang="en-AU" sz="1200" dirty="0">
                          <a:latin typeface="+mn-lt"/>
                        </a:rPr>
                        <a:t>System Properties </a:t>
                      </a:r>
                    </a:p>
                  </a:txBody>
                  <a:tcPr marL="45720" marR="45720" marT="18000" marB="18000" anchor="ctr"/>
                </a:tc>
                <a:tc>
                  <a:txBody>
                    <a:bodyPr/>
                    <a:lstStyle/>
                    <a:p>
                      <a:pPr marL="0" marR="0" lvl="0" indent="0" algn="l" defTabSz="34287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gsm.serial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C</a:t>
                      </a:r>
                      <a:r>
                        <a:rPr lang="en-AU" sz="1200" baseline="-25000" dirty="0">
                          <a:latin typeface="+mn-lt"/>
                        </a:rPr>
                        <a:t>10,11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</a:t>
                      </a:r>
                      <a:r>
                        <a:rPr lang="en-AU" sz="1200" dirty="0">
                          <a:latin typeface="+mn-lt"/>
                        </a:rPr>
                        <a:t> D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,11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19-digit decimal string,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the device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PCB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serial number 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1608894317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342874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ro.ril.oem.sno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H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baseline="-25000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,11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8-byte hex string, unknown type</a:t>
                      </a:r>
                      <a:r>
                        <a:rPr lang="en-AU" sz="120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4231908098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vendor.camera.sensor.frontMain.fuseID</a:t>
                      </a:r>
                      <a:r>
                        <a:rPr lang="en-A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Ubuntu Mono" panose="020B0509030602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H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64-byte alphanumeric string,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ID of the front main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camera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2663710979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vendor.camera.sensor.rearMain.fuseID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H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64-byte alphanumeric string,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ID of the rear main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camera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2245926321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vendor.camera.sensor.rearUltra.fuseID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H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64-byte alphanumeric string,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ID of the rear ultra-wide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camera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3981919632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vendor.camera.sensor.rearTele.fuseID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H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64-byte alphanumeric string,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ID of the rear telephoto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camera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 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867257797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persist.vendor.sys.fp.info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H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8-digit hex string, </a:t>
                      </a: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fingerprint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sensor related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2423169690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persist.vendor.sys.fp.uid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H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14-digit hex string, </a:t>
                      </a:r>
                      <a:r>
                        <a:rPr lang="en-A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fingerprint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sensor related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3655272390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ro.qchip.serialno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F</a:t>
                      </a:r>
                      <a:r>
                        <a:rPr lang="en-AU" sz="1200" baseline="-25000" dirty="0">
                          <a:latin typeface="+mn-lt"/>
                        </a:rPr>
                        <a:t>10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8-digit hex string,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 serial number of an embedded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chip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module 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2569936387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A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ro.recovery_id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B</a:t>
                      </a:r>
                      <a:r>
                        <a:rPr lang="en-AU" sz="1200" baseline="-25000" dirty="0">
                          <a:latin typeface="+mn-lt"/>
                        </a:rPr>
                        <a:t>9</a:t>
                      </a:r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32-digit hex string,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ID of the </a:t>
                      </a:r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boot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image  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4143087041"/>
                  </a:ext>
                </a:extLst>
              </a:tr>
              <a:tr h="238535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ro.expect.recovery_id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AU" sz="1200" dirty="0">
                          <a:latin typeface="+mn-lt"/>
                        </a:rPr>
                        <a:t>B</a:t>
                      </a:r>
                      <a:r>
                        <a:rPr lang="en-AU" sz="1200" baseline="-25000" dirty="0">
                          <a:latin typeface="+mn-lt"/>
                        </a:rPr>
                        <a:t>9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   </a:t>
                      </a:r>
                    </a:p>
                  </a:txBody>
                  <a:tcPr marL="45720" marR="45720" marT="18000" marB="1800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32-digit hex string,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a same value as above </a:t>
                      </a:r>
                    </a:p>
                  </a:txBody>
                  <a:tcPr marL="45720" marR="45720" marT="18000" marB="18000" anchor="b"/>
                </a:tc>
                <a:extLst>
                  <a:ext uri="{0D108BD9-81ED-4DB2-BD59-A6C34878D82A}">
                    <a16:rowId xmlns:a16="http://schemas.microsoft.com/office/drawing/2014/main" val="136080158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216B4B5-B48B-127D-15D7-992CD4B515D2}"/>
              </a:ext>
            </a:extLst>
          </p:cNvPr>
          <p:cNvSpPr txBox="1"/>
          <p:nvPr/>
        </p:nvSpPr>
        <p:spPr>
          <a:xfrm>
            <a:off x="10146077" y="5600128"/>
            <a:ext cx="1958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dirty="0">
                <a:solidFill>
                  <a:srgbClr val="0065BE"/>
                </a:solidFill>
                <a:latin typeface="+mn-lt"/>
              </a:rPr>
              <a:t>+ </a:t>
            </a:r>
            <a:r>
              <a:rPr lang="en-US" altLang="zh-CN" sz="1200" dirty="0">
                <a:solidFill>
                  <a:srgbClr val="0065BE"/>
                </a:solidFill>
                <a:latin typeface="+mn-lt"/>
              </a:rPr>
              <a:t>The UUIs labelled as “unknown type” contain insufficient information in</a:t>
            </a:r>
            <a:r>
              <a:rPr lang="zh-CN" altLang="en-US" sz="1200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1200" dirty="0">
                <a:solidFill>
                  <a:srgbClr val="0065BE"/>
                </a:solidFill>
                <a:latin typeface="+mn-lt"/>
              </a:rPr>
              <a:t>their names and values.</a:t>
            </a:r>
            <a:endParaRPr lang="en-AU" sz="1200" dirty="0">
              <a:solidFill>
                <a:srgbClr val="0065BE"/>
              </a:solidFill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781C7-657B-8DC5-EBD2-0C3A501F10A3}"/>
              </a:ext>
            </a:extLst>
          </p:cNvPr>
          <p:cNvSpPr txBox="1">
            <a:spLocks/>
          </p:cNvSpPr>
          <p:nvPr/>
        </p:nvSpPr>
        <p:spPr>
          <a:xfrm>
            <a:off x="456043" y="207384"/>
            <a:ext cx="8256559" cy="918103"/>
          </a:xfrm>
        </p:spPr>
        <p:txBody>
          <a:bodyPr anchor="b">
            <a:noAutofit/>
          </a:bodyPr>
          <a:lstStyle>
            <a:lvl1pPr algn="ctr" defTabSz="342874" rtl="0" eaLnBrk="1" fontAlgn="base" hangingPunct="1">
              <a:lnSpc>
                <a:spcPts val="3780"/>
              </a:lnSpc>
              <a:spcBef>
                <a:spcPct val="0"/>
              </a:spcBef>
              <a:spcAft>
                <a:spcPct val="0"/>
              </a:spcAft>
              <a:defRPr sz="3151" kern="1200">
                <a:solidFill>
                  <a:schemeClr val="accent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0065BE"/>
                </a:solidFill>
              </a:rPr>
              <a:t>Key Finding </a:t>
            </a:r>
            <a:r>
              <a:rPr lang="en-US" altLang="zh-CN" sz="3200" b="1" dirty="0">
                <a:solidFill>
                  <a:srgbClr val="0065BE"/>
                </a:solidFill>
              </a:rPr>
              <a:t>for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RQ1</a:t>
            </a:r>
            <a:endParaRPr lang="en-US" sz="3200" b="1" dirty="0">
              <a:solidFill>
                <a:srgbClr val="0065BE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0065BE"/>
                </a:solidFill>
              </a:rPr>
              <a:t>Landscape of OS-level UUI Safeguards</a:t>
            </a:r>
            <a:r>
              <a:rPr lang="zh-CN" altLang="en-US" sz="2000" dirty="0">
                <a:solidFill>
                  <a:srgbClr val="0065BE"/>
                </a:solidFill>
              </a:rPr>
              <a:t> </a:t>
            </a:r>
            <a:r>
              <a:rPr lang="en-US" altLang="zh-CN" sz="2000" dirty="0">
                <a:solidFill>
                  <a:srgbClr val="0065BE"/>
                </a:solidFill>
              </a:rPr>
              <a:t>–</a:t>
            </a:r>
            <a:r>
              <a:rPr lang="zh-CN" altLang="en-US" sz="2000" dirty="0">
                <a:solidFill>
                  <a:srgbClr val="0065BE"/>
                </a:solidFill>
              </a:rPr>
              <a:t> </a:t>
            </a:r>
            <a:r>
              <a:rPr lang="en-US" altLang="zh-CN" sz="2000" dirty="0">
                <a:solidFill>
                  <a:srgbClr val="0065BE"/>
                </a:solidFill>
              </a:rPr>
              <a:t>Misc.</a:t>
            </a:r>
            <a:r>
              <a:rPr lang="zh-CN" altLang="en-US" sz="2000" dirty="0">
                <a:solidFill>
                  <a:srgbClr val="0065BE"/>
                </a:solidFill>
              </a:rPr>
              <a:t> </a:t>
            </a:r>
            <a:r>
              <a:rPr lang="en-US" altLang="zh-CN" sz="2000" dirty="0">
                <a:solidFill>
                  <a:srgbClr val="0065BE"/>
                </a:solidFill>
              </a:rPr>
              <a:t>UUIs</a:t>
            </a:r>
            <a:endParaRPr lang="en-SG" sz="2000" dirty="0">
              <a:solidFill>
                <a:srgbClr val="0065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5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C5459-75E2-F329-3223-07AD0D293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300" y="1813084"/>
            <a:ext cx="5526881" cy="273273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</a:t>
            </a:r>
            <a:r>
              <a:rPr lang="en-US" sz="1800" b="1" dirty="0">
                <a:solidFill>
                  <a:schemeClr val="tx1"/>
                </a:solidFill>
              </a:rPr>
              <a:t>undocumented access channels </a:t>
            </a:r>
            <a:r>
              <a:rPr lang="en-US" sz="1800" dirty="0">
                <a:solidFill>
                  <a:schemeClr val="tx1"/>
                </a:solidFill>
              </a:rPr>
              <a:t>are the major exfiltration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Contributes </a:t>
            </a:r>
            <a:r>
              <a:rPr lang="en-US" sz="1800" b="1" dirty="0">
                <a:solidFill>
                  <a:schemeClr val="tx1"/>
                </a:solidFill>
              </a:rPr>
              <a:t>45</a:t>
            </a:r>
            <a:r>
              <a:rPr lang="en-US" sz="1800" dirty="0">
                <a:solidFill>
                  <a:schemeClr val="tx1"/>
                </a:solidFill>
              </a:rPr>
              <a:t> out of all </a:t>
            </a:r>
            <a:r>
              <a:rPr lang="en-US" sz="1800" b="1" dirty="0">
                <a:solidFill>
                  <a:schemeClr val="tx1"/>
                </a:solidFill>
              </a:rPr>
              <a:t>51</a:t>
            </a:r>
            <a:r>
              <a:rPr lang="en-US" sz="1800" dirty="0">
                <a:solidFill>
                  <a:schemeClr val="tx1"/>
                </a:solidFill>
              </a:rPr>
              <a:t>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5</a:t>
            </a:r>
            <a:r>
              <a:rPr lang="en-US" sz="1800" dirty="0">
                <a:solidFill>
                  <a:schemeClr val="tx1"/>
                </a:solidFill>
              </a:rPr>
              <a:t> are caught from the system services, </a:t>
            </a:r>
            <a:r>
              <a:rPr lang="en-US" sz="1800" b="1" dirty="0">
                <a:solidFill>
                  <a:schemeClr val="tx1"/>
                </a:solidFill>
              </a:rPr>
              <a:t>10</a:t>
            </a:r>
            <a:r>
              <a:rPr lang="en-US" sz="1800" dirty="0">
                <a:solidFill>
                  <a:schemeClr val="tx1"/>
                </a:solidFill>
              </a:rPr>
              <a:t> in system settings, and the remaining </a:t>
            </a:r>
            <a:r>
              <a:rPr lang="en-US" sz="1800" b="1" dirty="0">
                <a:solidFill>
                  <a:schemeClr val="tx1"/>
                </a:solidFill>
              </a:rPr>
              <a:t>30</a:t>
            </a:r>
            <a:r>
              <a:rPr lang="en-US" sz="1800" dirty="0">
                <a:solidFill>
                  <a:schemeClr val="tx1"/>
                </a:solidFill>
              </a:rPr>
              <a:t> from system properties.</a:t>
            </a:r>
            <a:endParaRPr lang="en-SG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6F4C2-342C-0830-3223-2E88C7F845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25</a:t>
            </a:fld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341A86-D99E-37D6-2780-FD803F544132}"/>
              </a:ext>
            </a:extLst>
          </p:cNvPr>
          <p:cNvSpPr txBox="1"/>
          <p:nvPr/>
        </p:nvSpPr>
        <p:spPr>
          <a:xfrm>
            <a:off x="7236541" y="5639093"/>
            <a:ext cx="428994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i="1" dirty="0">
                <a:solidFill>
                  <a:srgbClr val="0065BE"/>
                </a:solidFill>
                <a:latin typeface="+mn-lt"/>
              </a:rPr>
              <a:t>Statistics of the occurrence of UUI leakages detected in our assessment, counted by UUI types and access channels</a:t>
            </a:r>
            <a:endParaRPr lang="en-SG" sz="1400" i="1" dirty="0">
              <a:solidFill>
                <a:srgbClr val="0065BE"/>
              </a:solidFill>
              <a:latin typeface="+mn-lt"/>
            </a:endParaRP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41D1931-6E0A-C991-D82F-A922C710BC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9245" y="939294"/>
            <a:ext cx="3477245" cy="463075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B2A0ED6-B5EB-7BB2-7D93-275FA54D178C}"/>
              </a:ext>
            </a:extLst>
          </p:cNvPr>
          <p:cNvSpPr txBox="1">
            <a:spLocks/>
          </p:cNvSpPr>
          <p:nvPr/>
        </p:nvSpPr>
        <p:spPr>
          <a:xfrm>
            <a:off x="876300" y="480243"/>
            <a:ext cx="8076511" cy="918103"/>
          </a:xfrm>
        </p:spPr>
        <p:txBody>
          <a:bodyPr anchor="b">
            <a:noAutofit/>
          </a:bodyPr>
          <a:lstStyle>
            <a:lvl1pPr algn="ctr" defTabSz="342874" rtl="0" eaLnBrk="1" fontAlgn="base" hangingPunct="1">
              <a:lnSpc>
                <a:spcPts val="3780"/>
              </a:lnSpc>
              <a:spcBef>
                <a:spcPct val="0"/>
              </a:spcBef>
              <a:spcAft>
                <a:spcPct val="0"/>
              </a:spcAft>
              <a:defRPr sz="3151" kern="1200">
                <a:solidFill>
                  <a:schemeClr val="accent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0065BE"/>
                </a:solidFill>
              </a:rPr>
              <a:t>Key Finding </a:t>
            </a:r>
            <a:r>
              <a:rPr lang="en-US" altLang="zh-CN" sz="3200" b="1" dirty="0">
                <a:solidFill>
                  <a:srgbClr val="0065BE"/>
                </a:solidFill>
              </a:rPr>
              <a:t>for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RQ2</a:t>
            </a:r>
            <a:endParaRPr lang="en-US" sz="3200" b="1" dirty="0">
              <a:solidFill>
                <a:srgbClr val="0065BE"/>
              </a:solidFill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0065BE"/>
                </a:solidFill>
              </a:rPr>
              <a:t>Exfiltration points via undocumented access channels</a:t>
            </a:r>
            <a:endParaRPr lang="en-SG" sz="2000" dirty="0">
              <a:solidFill>
                <a:srgbClr val="0065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0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C5459-75E2-F329-3223-07AD0D293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4825" y="1522661"/>
            <a:ext cx="5138738" cy="459075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   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Have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our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identified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undocumented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channels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already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been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(ab)used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in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the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i="1" dirty="0">
                <a:solidFill>
                  <a:schemeClr val="bg1">
                    <a:lumMod val="50000"/>
                  </a:schemeClr>
                </a:solidFill>
              </a:rPr>
              <a:t>wild?</a:t>
            </a:r>
            <a:r>
              <a:rPr lang="zh-CN" altLang="en-US"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endParaRPr lang="en-US" altLang="zh-CN" sz="2000" i="1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altLang="zh-CN" sz="1800" dirty="0">
              <a:solidFill>
                <a:schemeClr val="tx1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zh-CN" sz="1800" dirty="0">
                <a:solidFill>
                  <a:schemeClr val="tx1"/>
                </a:solidFill>
              </a:rPr>
              <a:t>We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test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the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SG" altLang="zh-CN" sz="1800" dirty="0">
                <a:solidFill>
                  <a:schemeClr val="tx1"/>
                </a:solidFill>
              </a:rPr>
              <a:t>top 150 apps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from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the Google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Play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Store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and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another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150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apps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from</a:t>
            </a:r>
            <a:r>
              <a:rPr lang="zh-CN" alt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an alternative app store (Xiaomi App Store).</a:t>
            </a:r>
            <a:r>
              <a:rPr lang="en-SG" altLang="zh-CN" sz="1800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12 out of </a:t>
            </a:r>
            <a:r>
              <a:rPr lang="en-US" altLang="zh-CN" sz="1800" b="1" dirty="0">
                <a:solidFill>
                  <a:schemeClr val="tx1"/>
                </a:solidFill>
              </a:rPr>
              <a:t>300</a:t>
            </a:r>
            <a:r>
              <a:rPr lang="zh-CN" alt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>
                <a:solidFill>
                  <a:schemeClr val="tx1"/>
                </a:solidFill>
              </a:rPr>
              <a:t>analyzed apps</a:t>
            </a:r>
            <a:r>
              <a:rPr lang="en-US" sz="1800" dirty="0">
                <a:solidFill>
                  <a:schemeClr val="tx1"/>
                </a:solidFill>
              </a:rPr>
              <a:t> have relevant behaviors. 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All their accesses are through </a:t>
            </a:r>
            <a:r>
              <a:rPr lang="en-US" sz="1800" b="1" dirty="0">
                <a:solidFill>
                  <a:schemeClr val="tx1"/>
                </a:solidFill>
              </a:rPr>
              <a:t>undocumented</a:t>
            </a:r>
            <a:r>
              <a:rPr lang="en-US" sz="1800" dirty="0">
                <a:solidFill>
                  <a:schemeClr val="tx1"/>
                </a:solidFill>
              </a:rPr>
              <a:t> access channels.</a:t>
            </a:r>
          </a:p>
          <a:p>
            <a:pPr lvl="1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broad</a:t>
            </a:r>
            <a:r>
              <a:rPr lang="zh-CN" altLang="en-US" sz="1800" dirty="0"/>
              <a:t> </a:t>
            </a:r>
            <a:r>
              <a:rPr lang="en-US" altLang="zh-CN" sz="1800" dirty="0"/>
              <a:t>UUI</a:t>
            </a:r>
            <a:r>
              <a:rPr lang="zh-CN" altLang="en-US" sz="1800" dirty="0"/>
              <a:t> </a:t>
            </a:r>
            <a:r>
              <a:rPr lang="en-US" altLang="zh-CN" sz="1800" dirty="0"/>
              <a:t>collection</a:t>
            </a:r>
            <a:r>
              <a:rPr lang="zh-CN" altLang="en-US" sz="1800" dirty="0"/>
              <a:t> </a:t>
            </a:r>
            <a:r>
              <a:rPr lang="en-US" altLang="zh-CN" sz="1800" dirty="0"/>
              <a:t>by</a:t>
            </a:r>
            <a:r>
              <a:rPr lang="zh-CN" altLang="en-US" sz="1800" dirty="0"/>
              <a:t> </a:t>
            </a:r>
            <a:r>
              <a:rPr lang="en-US" altLang="zh-CN" sz="1800" dirty="0"/>
              <a:t>apps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wild</a:t>
            </a:r>
            <a:r>
              <a:rPr lang="zh-CN" altLang="en-US" sz="1800" dirty="0"/>
              <a:t> </a:t>
            </a:r>
            <a:r>
              <a:rPr lang="en-US" altLang="zh-CN" sz="1800" dirty="0"/>
              <a:t>is</a:t>
            </a:r>
            <a:r>
              <a:rPr lang="zh-CN" altLang="en-US" sz="1800" dirty="0"/>
              <a:t> </a:t>
            </a:r>
            <a:r>
              <a:rPr lang="en-US" altLang="zh-CN" sz="1800" dirty="0"/>
              <a:t>not</a:t>
            </a:r>
            <a:r>
              <a:rPr lang="zh-CN" altLang="en-US" sz="1800" dirty="0"/>
              <a:t> </a:t>
            </a:r>
            <a:r>
              <a:rPr lang="en-US" altLang="zh-CN" sz="1800" dirty="0"/>
              <a:t>observed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our</a:t>
            </a:r>
            <a:r>
              <a:rPr lang="zh-CN" altLang="en-US" sz="1800" dirty="0"/>
              <a:t> </a:t>
            </a:r>
            <a:r>
              <a:rPr lang="en-US" altLang="zh-CN" sz="1800" dirty="0"/>
              <a:t>study.</a:t>
            </a:r>
            <a:endParaRPr lang="en-SG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7727E5-E482-3527-9227-A63F13EE28C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26</a:t>
            </a:fld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03C15-D0E6-D764-7FED-55421E46717B}"/>
              </a:ext>
            </a:extLst>
          </p:cNvPr>
          <p:cNvSpPr txBox="1"/>
          <p:nvPr/>
        </p:nvSpPr>
        <p:spPr>
          <a:xfrm>
            <a:off x="8217249" y="1589187"/>
            <a:ext cx="376498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i="1" dirty="0">
                <a:solidFill>
                  <a:srgbClr val="0065BE"/>
                </a:solidFill>
                <a:latin typeface="+mn-lt"/>
              </a:rPr>
              <a:t>List of apps found potential UUI collection</a:t>
            </a:r>
            <a:endParaRPr lang="en-SG" sz="1200" i="1" dirty="0">
              <a:solidFill>
                <a:srgbClr val="0065BE"/>
              </a:solidFill>
              <a:latin typeface="+mn-lt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C275A90-A8D2-3363-5BCA-2D378A346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98784"/>
              </p:ext>
            </p:extLst>
          </p:nvPr>
        </p:nvGraphicFramePr>
        <p:xfrm>
          <a:off x="5764631" y="1961800"/>
          <a:ext cx="6217605" cy="364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334">
                  <a:extLst>
                    <a:ext uri="{9D8B030D-6E8A-4147-A177-3AD203B41FA5}">
                      <a16:colId xmlns:a16="http://schemas.microsoft.com/office/drawing/2014/main" val="2324827753"/>
                    </a:ext>
                  </a:extLst>
                </a:gridCol>
                <a:gridCol w="1810226">
                  <a:extLst>
                    <a:ext uri="{9D8B030D-6E8A-4147-A177-3AD203B41FA5}">
                      <a16:colId xmlns:a16="http://schemas.microsoft.com/office/drawing/2014/main" val="108896954"/>
                    </a:ext>
                  </a:extLst>
                </a:gridCol>
                <a:gridCol w="1081328">
                  <a:extLst>
                    <a:ext uri="{9D8B030D-6E8A-4147-A177-3AD203B41FA5}">
                      <a16:colId xmlns:a16="http://schemas.microsoft.com/office/drawing/2014/main" val="3323633230"/>
                    </a:ext>
                  </a:extLst>
                </a:gridCol>
                <a:gridCol w="1609978">
                  <a:extLst>
                    <a:ext uri="{9D8B030D-6E8A-4147-A177-3AD203B41FA5}">
                      <a16:colId xmlns:a16="http://schemas.microsoft.com/office/drawing/2014/main" val="1498704853"/>
                    </a:ext>
                  </a:extLst>
                </a:gridCol>
                <a:gridCol w="1443739">
                  <a:extLst>
                    <a:ext uri="{9D8B030D-6E8A-4147-A177-3AD203B41FA5}">
                      <a16:colId xmlns:a16="http://schemas.microsoft.com/office/drawing/2014/main" val="3328117894"/>
                    </a:ext>
                  </a:extLst>
                </a:gridCol>
              </a:tblGrid>
              <a:tr h="428794"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#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App package 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Downloads (by Dec 2021)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Involved UUIs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Access channels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84225613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com.kwai.m2u    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81mil+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Device ID, Misc. UUI</a:t>
                      </a:r>
                      <a:r>
                        <a:rPr lang="en-AU" sz="115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 </a:t>
                      </a:r>
                      <a:endParaRPr lang="en-AU" sz="1150" dirty="0"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618205758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com.kwai.videoeditor</a:t>
                      </a:r>
                      <a:r>
                        <a:rPr lang="en-AU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86mil+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Device ID, Misc. UUI</a:t>
                      </a:r>
                      <a:r>
                        <a:rPr lang="en-AU" sz="115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 </a:t>
                      </a:r>
                      <a:endParaRPr lang="en-AU" sz="1150" dirty="0"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71796205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com.lbe.parallel.intl 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IMSI</a:t>
                      </a:r>
                      <a:endParaRPr lang="en-AU" sz="1150" dirty="0"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Services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266134980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com.liulishuo.engzo</a:t>
                      </a:r>
                      <a:r>
                        <a:rPr lang="en-AU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116mil+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Device 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2608633751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com.oppo.store        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Misc. UUI</a:t>
                      </a:r>
                      <a:r>
                        <a:rPr lang="en-AU" sz="1150" b="0" i="0" u="none" strike="noStrike" baseline="30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+ </a:t>
                      </a:r>
                      <a:endParaRPr lang="en-AU" sz="1150" dirty="0">
                        <a:latin typeface="+mn-lt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087871906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com.renrendai.haohuan 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Device 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605912296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com.tencent.qqimsecure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682mil+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IMSI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Settings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59193208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8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com.tencent.wifimanager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192mil+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IMSI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Settings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4275283218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com.wuba.zhuanzhuan   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234mil+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Device 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3129321240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com.xunmeng.merchant 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50mil+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Serial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789272220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com.xunmeng.pinduoduo 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5bil+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Serial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184326259"/>
                  </a:ext>
                </a:extLst>
              </a:tr>
              <a:tr h="263873"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ru.yandex.searchplugin</a:t>
                      </a:r>
                      <a:r>
                        <a:rPr lang="en-AU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  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AU" sz="115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100mil+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Device 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AU" sz="1150" dirty="0"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Properties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568436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FA49F2C-4B10-446B-5047-94C865210741}"/>
              </a:ext>
            </a:extLst>
          </p:cNvPr>
          <p:cNvSpPr txBox="1"/>
          <p:nvPr/>
        </p:nvSpPr>
        <p:spPr>
          <a:xfrm>
            <a:off x="6248117" y="5699774"/>
            <a:ext cx="57646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AU" sz="1800" b="0" i="0" u="none" strike="noStrike" baseline="30000" dirty="0">
                <a:solidFill>
                  <a:srgbClr val="000000"/>
                </a:solidFill>
                <a:effectLst/>
                <a:latin typeface="+mn-lt"/>
              </a:rPr>
              <a:t>+ </a:t>
            </a:r>
            <a:r>
              <a:rPr lang="en-US" altLang="zh-CN" sz="1800" b="0" i="0" u="none" strike="noStrike" baseline="30000" dirty="0">
                <a:solidFill>
                  <a:srgbClr val="000000"/>
                </a:solidFill>
                <a:effectLst/>
                <a:latin typeface="+mn-lt"/>
              </a:rPr>
              <a:t>The caught UUI 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</a:rPr>
              <a:t>access is through requesting the system property “</a:t>
            </a:r>
            <a:r>
              <a:rPr lang="en-US" altLang="zh-CN" sz="1800" baseline="30000" dirty="0" err="1">
                <a:solidFill>
                  <a:srgbClr val="000000"/>
                </a:solidFill>
                <a:latin typeface="+mn-lt"/>
              </a:rPr>
              <a:t>gsm.serial</a:t>
            </a:r>
            <a:r>
              <a:rPr lang="en-US" altLang="zh-CN" sz="1800" baseline="30000" dirty="0">
                <a:solidFill>
                  <a:srgbClr val="000000"/>
                </a:solidFill>
                <a:latin typeface="+mn-lt"/>
              </a:rPr>
              <a:t>”</a:t>
            </a:r>
            <a:r>
              <a:rPr lang="en-US" altLang="zh-CN" sz="1800" b="0" i="0" u="none" strike="noStrike" baseline="30000" dirty="0">
                <a:solidFill>
                  <a:srgbClr val="000000"/>
                </a:solidFill>
                <a:effectLst/>
                <a:latin typeface="+mn-lt"/>
              </a:rPr>
              <a:t>.</a:t>
            </a:r>
            <a:endParaRPr lang="en-AU" sz="1800" dirty="0">
              <a:latin typeface="+mn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2D8423F-663D-7817-08B1-60C923FCA9DA}"/>
              </a:ext>
            </a:extLst>
          </p:cNvPr>
          <p:cNvSpPr txBox="1">
            <a:spLocks/>
          </p:cNvSpPr>
          <p:nvPr/>
        </p:nvSpPr>
        <p:spPr>
          <a:xfrm>
            <a:off x="504825" y="335737"/>
            <a:ext cx="8076511" cy="918103"/>
          </a:xfrm>
        </p:spPr>
        <p:txBody>
          <a:bodyPr anchor="b">
            <a:noAutofit/>
          </a:bodyPr>
          <a:lstStyle>
            <a:lvl1pPr algn="ctr" defTabSz="342874" rtl="0" eaLnBrk="1" fontAlgn="base" hangingPunct="1">
              <a:lnSpc>
                <a:spcPts val="3780"/>
              </a:lnSpc>
              <a:spcBef>
                <a:spcPct val="0"/>
              </a:spcBef>
              <a:spcAft>
                <a:spcPct val="0"/>
              </a:spcAft>
              <a:defRPr sz="3151" kern="1200">
                <a:solidFill>
                  <a:schemeClr val="accent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0065BE"/>
                </a:solidFill>
              </a:rPr>
              <a:t>Key Finding </a:t>
            </a:r>
            <a:r>
              <a:rPr lang="en-US" altLang="zh-CN" sz="3200" b="1" dirty="0">
                <a:solidFill>
                  <a:srgbClr val="0065BE"/>
                </a:solidFill>
              </a:rPr>
              <a:t>for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RQ</a:t>
            </a:r>
            <a:r>
              <a:rPr lang="en-US" sz="3200" b="1" dirty="0">
                <a:solidFill>
                  <a:srgbClr val="0065BE"/>
                </a:solidFill>
              </a:rPr>
              <a:t>3</a:t>
            </a: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rgbClr val="0065BE"/>
                </a:solidFill>
              </a:rPr>
              <a:t>Exploits in the wild</a:t>
            </a:r>
            <a:endParaRPr lang="en-SG" sz="2000" dirty="0">
              <a:solidFill>
                <a:srgbClr val="0065BE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A71F29-9AF4-DD74-C960-EB550B4BB09A}"/>
              </a:ext>
            </a:extLst>
          </p:cNvPr>
          <p:cNvSpPr txBox="1"/>
          <p:nvPr/>
        </p:nvSpPr>
        <p:spPr>
          <a:xfrm>
            <a:off x="504825" y="1253840"/>
            <a:ext cx="5486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“</a:t>
            </a:r>
            <a:endParaRPr lang="en-US" sz="66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99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C5459-75E2-F329-3223-07AD0D293AD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6301" y="1844003"/>
            <a:ext cx="5219700" cy="3449221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We have reported all our findings to the relevant parties</a:t>
            </a:r>
            <a:r>
              <a:rPr lang="en-US" altLang="zh-CN" sz="1800" dirty="0">
                <a:solidFill>
                  <a:schemeClr val="tx1"/>
                </a:solidFill>
              </a:rPr>
              <a:t>/stakeholders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We have received </a:t>
            </a:r>
            <a:r>
              <a:rPr lang="en-US" sz="1800" b="1" dirty="0">
                <a:solidFill>
                  <a:schemeClr val="tx1"/>
                </a:solidFill>
              </a:rPr>
              <a:t>8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>
                <a:solidFill>
                  <a:schemeClr val="tx1"/>
                </a:solidFill>
              </a:rPr>
              <a:t>CVE</a:t>
            </a:r>
            <a:r>
              <a:rPr lang="zh-CN" alt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entries registered by Google and four other manufacturers.</a:t>
            </a:r>
            <a:endParaRPr lang="en-SG" sz="18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4657C-0904-CA88-7A17-B0A334BC08F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27</a:t>
            </a:fld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EABDB-D67B-1ECD-30DA-FA35A0B2B4B5}"/>
              </a:ext>
            </a:extLst>
          </p:cNvPr>
          <p:cNvSpPr txBox="1"/>
          <p:nvPr/>
        </p:nvSpPr>
        <p:spPr>
          <a:xfrm>
            <a:off x="7639474" y="2614848"/>
            <a:ext cx="4114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CVE-listed vulnerabilities found by U2-I2</a:t>
            </a:r>
            <a:endParaRPr lang="en-SG" sz="1400" i="1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DE833840-6575-6745-CADD-AA6AC8CF51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125984"/>
              </p:ext>
            </p:extLst>
          </p:nvPr>
        </p:nvGraphicFramePr>
        <p:xfrm>
          <a:off x="6534572" y="3029878"/>
          <a:ext cx="5219698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241">
                  <a:extLst>
                    <a:ext uri="{9D8B030D-6E8A-4147-A177-3AD203B41FA5}">
                      <a16:colId xmlns:a16="http://schemas.microsoft.com/office/drawing/2014/main" val="1153195914"/>
                    </a:ext>
                  </a:extLst>
                </a:gridCol>
                <a:gridCol w="1584746">
                  <a:extLst>
                    <a:ext uri="{9D8B030D-6E8A-4147-A177-3AD203B41FA5}">
                      <a16:colId xmlns:a16="http://schemas.microsoft.com/office/drawing/2014/main" val="2487633910"/>
                    </a:ext>
                  </a:extLst>
                </a:gridCol>
                <a:gridCol w="1079630">
                  <a:extLst>
                    <a:ext uri="{9D8B030D-6E8A-4147-A177-3AD203B41FA5}">
                      <a16:colId xmlns:a16="http://schemas.microsoft.com/office/drawing/2014/main" val="2126167314"/>
                    </a:ext>
                  </a:extLst>
                </a:gridCol>
                <a:gridCol w="2295081">
                  <a:extLst>
                    <a:ext uri="{9D8B030D-6E8A-4147-A177-3AD203B41FA5}">
                      <a16:colId xmlns:a16="http://schemas.microsoft.com/office/drawing/2014/main" val="879350670"/>
                    </a:ext>
                  </a:extLst>
                </a:gridCol>
              </a:tblGrid>
              <a:tr h="504829">
                <a:tc>
                  <a:txBody>
                    <a:bodyPr/>
                    <a:lstStyle/>
                    <a:p>
                      <a:r>
                        <a:rPr lang="en-AU" sz="1400" dirty="0"/>
                        <a:t>#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CVE ID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Affected devices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Involved UUIs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543625209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r>
                        <a:rPr lang="en-AU" sz="1400" dirty="0"/>
                        <a:t>1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CVE-2020-12488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pPr marL="0" marR="0" lvl="0" indent="0" algn="l" defTabSz="3428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400" dirty="0"/>
                        <a:t>Vivo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Serial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065514807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r>
                        <a:rPr lang="en-AU" sz="1400" dirty="0"/>
                        <a:t>2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CVE-2020-14103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Xiaomi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Serial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10413177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r>
                        <a:rPr lang="en-AU" sz="1400" dirty="0"/>
                        <a:t>3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CVE-2020-14105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Xiaomi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Misc. UUI (</a:t>
                      </a:r>
                      <a:r>
                        <a:rPr lang="en-AU" sz="1400" dirty="0" err="1"/>
                        <a:t>ro.ril.oem.sno</a:t>
                      </a:r>
                      <a:r>
                        <a:rPr lang="en-AU" sz="1400" dirty="0"/>
                        <a:t>)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455104036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r>
                        <a:rPr lang="en-AU" sz="1400" dirty="0"/>
                        <a:t>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CVE-2021-0428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Pixel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ICCID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3761423302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r>
                        <a:rPr lang="en-AU" sz="1400" dirty="0"/>
                        <a:t>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CVE-2021-25344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Samsung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Serial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279507460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r>
                        <a:rPr lang="en-AU" sz="1400" dirty="0"/>
                        <a:t>6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CVE-2021-25358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altLang="zh-CN" sz="1400" dirty="0"/>
                        <a:t>Samsung</a:t>
                      </a:r>
                      <a:endParaRPr lang="en-AU" sz="1400" dirty="0"/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IMSI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051651483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r>
                        <a:rPr lang="en-AU" sz="1400" dirty="0"/>
                        <a:t>7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CVE-2021-26278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Vivo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 err="1"/>
                        <a:t>WiFi</a:t>
                      </a:r>
                      <a:r>
                        <a:rPr lang="en-AU" sz="1400" dirty="0"/>
                        <a:t> MAC address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2468187202"/>
                  </a:ext>
                </a:extLst>
              </a:tr>
              <a:tr h="302897">
                <a:tc>
                  <a:txBody>
                    <a:bodyPr/>
                    <a:lstStyle/>
                    <a:p>
                      <a:r>
                        <a:rPr lang="en-AU" sz="1400" dirty="0"/>
                        <a:t>8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CVE-2021-37055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Huawei</a:t>
                      </a:r>
                    </a:p>
                  </a:txBody>
                  <a:tcPr marL="45720" marR="45720"/>
                </a:tc>
                <a:tc>
                  <a:txBody>
                    <a:bodyPr/>
                    <a:lstStyle/>
                    <a:p>
                      <a:r>
                        <a:rPr lang="en-AU" sz="1400" dirty="0"/>
                        <a:t>ICCID</a:t>
                      </a:r>
                    </a:p>
                  </a:txBody>
                  <a:tcPr marL="45720" marR="45720"/>
                </a:tc>
                <a:extLst>
                  <a:ext uri="{0D108BD9-81ED-4DB2-BD59-A6C34878D82A}">
                    <a16:rowId xmlns:a16="http://schemas.microsoft.com/office/drawing/2014/main" val="1606495490"/>
                  </a:ext>
                </a:extLst>
              </a:tr>
            </a:tbl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E8D21863-87B3-43E0-42CD-4FA9B820F97C}"/>
              </a:ext>
            </a:extLst>
          </p:cNvPr>
          <p:cNvSpPr txBox="1">
            <a:spLocks/>
          </p:cNvSpPr>
          <p:nvPr/>
        </p:nvSpPr>
        <p:spPr>
          <a:xfrm>
            <a:off x="876300" y="480243"/>
            <a:ext cx="8076511" cy="918103"/>
          </a:xfrm>
        </p:spPr>
        <p:txBody>
          <a:bodyPr anchor="b">
            <a:noAutofit/>
          </a:bodyPr>
          <a:lstStyle>
            <a:lvl1pPr algn="ctr" defTabSz="342874" rtl="0" eaLnBrk="1" fontAlgn="base" hangingPunct="1">
              <a:lnSpc>
                <a:spcPts val="3780"/>
              </a:lnSpc>
              <a:spcBef>
                <a:spcPct val="0"/>
              </a:spcBef>
              <a:spcAft>
                <a:spcPct val="0"/>
              </a:spcAft>
              <a:defRPr sz="3151" kern="1200">
                <a:solidFill>
                  <a:schemeClr val="accent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altLang="zh-CN" sz="3200" b="1" dirty="0">
                <a:solidFill>
                  <a:srgbClr val="0065BE"/>
                </a:solidFill>
              </a:rPr>
              <a:t>Responsible Disclosure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&amp;</a:t>
            </a:r>
            <a:r>
              <a:rPr lang="zh-CN" altLang="en-US" sz="3200" b="1" dirty="0">
                <a:solidFill>
                  <a:srgbClr val="0065BE"/>
                </a:solidFill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</a:rPr>
              <a:t>Impact</a:t>
            </a:r>
            <a:endParaRPr lang="en-SG" sz="2000" b="1" dirty="0">
              <a:solidFill>
                <a:srgbClr val="0065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8464-A5CE-CF07-CCC8-9F3B0537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973" y="988556"/>
            <a:ext cx="8076511" cy="918103"/>
          </a:xfrm>
        </p:spPr>
        <p:txBody>
          <a:bodyPr/>
          <a:lstStyle/>
          <a:p>
            <a:pPr algn="l"/>
            <a:r>
              <a:rPr lang="en-US" altLang="zh-CN" sz="3200" b="1" dirty="0">
                <a:solidFill>
                  <a:srgbClr val="0065BE"/>
                </a:solidFill>
              </a:rPr>
              <a:t>Contributions</a:t>
            </a:r>
            <a:br>
              <a:rPr lang="en-US" sz="3200" dirty="0">
                <a:solidFill>
                  <a:srgbClr val="0065BE"/>
                </a:solidFill>
              </a:rPr>
            </a:br>
            <a:endParaRPr lang="en-SG" sz="1400" dirty="0">
              <a:solidFill>
                <a:srgbClr val="0065B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3B70-E36B-5B04-0C56-31FDD0E0D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7280" y="1906659"/>
            <a:ext cx="10181747" cy="3724386"/>
          </a:xfrm>
        </p:spPr>
        <p:txBody>
          <a:bodyPr>
            <a:no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tx1"/>
                </a:solidFill>
              </a:rPr>
              <a:t>The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chemeClr val="tx1"/>
                </a:solidFill>
              </a:rPr>
              <a:t>first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sz="2200" dirty="0">
                <a:solidFill>
                  <a:schemeClr val="tx1"/>
                </a:solidFill>
              </a:rPr>
              <a:t>comprehensive study to understand OS-level UUI protection.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A systematic assessment approach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SG" altLang="zh-CN" sz="2200" dirty="0">
                <a:solidFill>
                  <a:schemeClr val="tx1"/>
                </a:solidFill>
              </a:rPr>
              <a:t>to explore undocumented channels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Revealing the status quo of UUI protection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SG" altLang="zh-CN" sz="2200" dirty="0">
                <a:solidFill>
                  <a:schemeClr val="tx1"/>
                </a:solidFill>
              </a:rPr>
              <a:t>on the latest versions of Android</a:t>
            </a:r>
            <a:r>
              <a:rPr lang="en-US" sz="22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413A7-8B53-67D4-F94A-E9A01B348F3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95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46F1-5F8B-A84F-6D5D-5FB12F4A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92" y="1615296"/>
            <a:ext cx="10363200" cy="788374"/>
          </a:xfrm>
        </p:spPr>
        <p:txBody>
          <a:bodyPr/>
          <a:lstStyle/>
          <a:p>
            <a:r>
              <a:rPr lang="en-US" sz="3600" b="1" cap="none" dirty="0">
                <a:latin typeface="+mj-lt"/>
              </a:rPr>
              <a:t>A Large-Scale Privacy Assessment at the Third-Party SDK Level</a:t>
            </a:r>
            <a:endParaRPr lang="en-SG" sz="3200" b="1" dirty="0">
              <a:latin typeface="+mj-l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849D6-B98F-4A44-95DB-A3874336A9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29</a:t>
            </a:fld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AB0567-A8B4-21EF-D402-7765D7F8E578}"/>
              </a:ext>
            </a:extLst>
          </p:cNvPr>
          <p:cNvSpPr txBox="1">
            <a:spLocks/>
          </p:cNvSpPr>
          <p:nvPr/>
        </p:nvSpPr>
        <p:spPr>
          <a:xfrm>
            <a:off x="677679" y="5147672"/>
            <a:ext cx="9601438" cy="918592"/>
          </a:xfrm>
          <a:prstGeom prst="rect">
            <a:avLst/>
          </a:prstGeom>
        </p:spPr>
        <p:txBody>
          <a:bodyPr/>
          <a:lstStyle>
            <a:lvl1pPr marL="257156" indent="-257156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rgbClr val="F17D00"/>
                </a:solidFill>
                <a:latin typeface="Frutiger LT 55 Roman"/>
                <a:ea typeface="MS PGothic" pitchFamily="34" charset="-128"/>
                <a:cs typeface="Frutiger LT 55 Roman"/>
              </a:defRPr>
            </a:lvl1pPr>
            <a:lvl2pPr marL="557171" indent="-21429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FFFFFF"/>
                </a:solidFill>
                <a:latin typeface="Frutiger LT 55 Roman"/>
                <a:ea typeface="MS PGothic" pitchFamily="34" charset="-128"/>
                <a:cs typeface="Frutiger LT 55 Roman"/>
              </a:defRPr>
            </a:lvl2pPr>
            <a:lvl3pPr marL="857186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rgbClr val="FFFFFF"/>
                </a:solidFill>
                <a:latin typeface="Frutiger LT 55 Roman"/>
                <a:ea typeface="Arial" charset="0"/>
                <a:cs typeface="Frutiger LT 55 Roman"/>
              </a:defRPr>
            </a:lvl3pPr>
            <a:lvl4pPr marL="1200061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351">
                <a:solidFill>
                  <a:srgbClr val="FFFFFF"/>
                </a:solidFill>
                <a:latin typeface="Frutiger LT 55 Roman"/>
                <a:ea typeface="Arial" charset="0"/>
                <a:cs typeface="Frutiger LT 55 Roman"/>
              </a:defRPr>
            </a:lvl4pPr>
            <a:lvl5pPr marL="1542935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rgbClr val="FFFFFF"/>
                </a:solidFill>
                <a:latin typeface="Frutiger LT 55 Roman"/>
                <a:ea typeface="Arial" charset="0"/>
                <a:cs typeface="Frutiger LT 55 Roman"/>
              </a:defRPr>
            </a:lvl5pPr>
            <a:lvl6pPr marL="1885810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6pPr>
            <a:lvl7pPr marL="2228684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7pPr>
            <a:lvl8pPr marL="2571558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8pPr>
            <a:lvl9pPr marL="2914433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AU" sz="1400" b="1" i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This work has been submitted and is under </a:t>
            </a:r>
            <a:r>
              <a:rPr lang="en-US" altLang="zh-CN" sz="1400" b="1" i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peer review</a:t>
            </a:r>
            <a:r>
              <a:rPr lang="en-AU" sz="1400" b="1" i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.</a:t>
            </a:r>
          </a:p>
          <a:p>
            <a:pPr marL="0" indent="0">
              <a:buNone/>
            </a:pPr>
            <a:r>
              <a:rPr lang="en-AU" sz="1400" u="sng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M. H. Meng</a:t>
            </a:r>
            <a:r>
              <a:rPr lang="en-AU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,</a:t>
            </a:r>
            <a:r>
              <a:rPr lang="zh-CN" altLang="en-US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C.</a:t>
            </a:r>
            <a:r>
              <a:rPr lang="zh-CN" altLang="en-US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Yan,</a:t>
            </a:r>
            <a:r>
              <a:rPr lang="zh-CN" altLang="en-US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Y.</a:t>
            </a:r>
            <a:r>
              <a:rPr lang="zh-CN" altLang="en-US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Hao,</a:t>
            </a:r>
            <a:r>
              <a:rPr lang="zh-CN" altLang="en-US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AU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Q. Zhang,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Z</a:t>
            </a:r>
            <a:r>
              <a:rPr lang="en-AU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.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Wang</a:t>
            </a:r>
            <a:r>
              <a:rPr lang="en-AU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,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K</a:t>
            </a:r>
            <a:r>
              <a:rPr lang="en-AU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.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Wang</a:t>
            </a:r>
            <a:r>
              <a:rPr lang="en-AU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,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S</a:t>
            </a:r>
            <a:r>
              <a:rPr lang="en-AU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.</a:t>
            </a:r>
            <a:r>
              <a:rPr lang="zh-CN" altLang="en-US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G.</a:t>
            </a:r>
            <a:r>
              <a:rPr lang="zh-CN" altLang="en-US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Teo,</a:t>
            </a:r>
            <a:r>
              <a:rPr lang="en-AU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G. Bai, J. S. Dong, “A Large-Scale Privacy Assessment of Android Third-Party SDKs”, 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[Preprint]</a:t>
            </a:r>
            <a:r>
              <a:rPr lang="zh-CN" altLang="en-US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  <a:r>
              <a:rPr lang="en-SG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https://</a:t>
            </a:r>
            <a:r>
              <a:rPr lang="en-SG" altLang="zh-CN" sz="1400" kern="0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doi.org</a:t>
            </a:r>
            <a:r>
              <a:rPr lang="en-SG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/10.48550/arXiv.2409.10411</a:t>
            </a:r>
            <a:r>
              <a:rPr lang="en-US" altLang="zh-CN" sz="14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.</a:t>
            </a:r>
            <a:endParaRPr lang="en-AU" sz="1400" kern="0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0" indent="0">
              <a:buFontTx/>
              <a:buNone/>
            </a:pPr>
            <a:r>
              <a:rPr lang="en-AU" sz="1400" b="1" i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0211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B6C0B-87E3-5A0B-319F-6E018FEA4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6D72BB-1B05-9094-5799-D028AC00CFB2}"/>
              </a:ext>
            </a:extLst>
          </p:cNvPr>
          <p:cNvSpPr txBox="1">
            <a:spLocks/>
          </p:cNvSpPr>
          <p:nvPr/>
        </p:nvSpPr>
        <p:spPr>
          <a:xfrm>
            <a:off x="791520" y="415146"/>
            <a:ext cx="8076511" cy="842691"/>
          </a:xfrm>
          <a:prstGeom prst="rect">
            <a:avLst/>
          </a:prstGeom>
        </p:spPr>
        <p:txBody>
          <a:bodyPr/>
          <a:lstStyle>
            <a:lvl1pPr algn="l" defTabSz="342874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S PGothic" pitchFamily="34" charset="-128"/>
                <a:cs typeface="Frutiger LT 55 Roman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solidFill>
                  <a:srgbClr val="0065BE"/>
                </a:solidFill>
              </a:rPr>
              <a:t>Android Ecosystem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23EFD-9569-E730-FA14-F3413EE6F0CC}"/>
              </a:ext>
            </a:extLst>
          </p:cNvPr>
          <p:cNvSpPr txBox="1"/>
          <p:nvPr/>
        </p:nvSpPr>
        <p:spPr>
          <a:xfrm>
            <a:off x="791520" y="6181244"/>
            <a:ext cx="6093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SG" sz="1200" b="0" i="1" u="none" strike="noStrike" baseline="0" dirty="0">
                <a:latin typeface="+mn-lt"/>
              </a:rPr>
              <a:t>* https://www.statista.com/topics/840/smartphones</a:t>
            </a:r>
          </a:p>
          <a:p>
            <a:pPr algn="l"/>
            <a:r>
              <a:rPr lang="en-SG" sz="1200" i="1" dirty="0">
                <a:latin typeface="+mn-lt"/>
              </a:rPr>
              <a:t>+ </a:t>
            </a:r>
            <a:r>
              <a:rPr lang="en-SG" sz="1200" b="0" i="1" u="none" strike="noStrike" baseline="0" dirty="0">
                <a:latin typeface="+mn-lt"/>
              </a:rPr>
              <a:t>https://www.idc.com/promo/smartphone-market-share</a:t>
            </a:r>
            <a:endParaRPr lang="en-SG" sz="1200" i="1" dirty="0">
              <a:latin typeface="+mn-lt"/>
            </a:endParaRPr>
          </a:p>
        </p:txBody>
      </p:sp>
      <p:pic>
        <p:nvPicPr>
          <p:cNvPr id="1026" name="Picture 2" descr="Woman Uses A Smartphone Free Stock Photo - Public Domain Pictures">
            <a:extLst>
              <a:ext uri="{FF2B5EF4-FFF2-40B4-BE49-F238E27FC236}">
                <a16:creationId xmlns:a16="http://schemas.microsoft.com/office/drawing/2014/main" id="{EDB4B273-FC81-3968-1E0D-49DF43BC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345" y="1600736"/>
            <a:ext cx="3500861" cy="232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ACA5FC-DD2F-7285-F582-5A06E66CF93B}"/>
              </a:ext>
            </a:extLst>
          </p:cNvPr>
          <p:cNvSpPr txBox="1"/>
          <p:nvPr/>
        </p:nvSpPr>
        <p:spPr>
          <a:xfrm>
            <a:off x="789738" y="1600736"/>
            <a:ext cx="6916160" cy="335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n-lt"/>
              </a:rPr>
              <a:t>People heavily rely on their personal mobile devices in their daily lives. </a:t>
            </a:r>
            <a:endParaRPr lang="en-US" b="0" dirty="0">
              <a:effectLst/>
              <a:latin typeface="+mn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+mn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n-lt"/>
              </a:rPr>
              <a:t>In the year 2023 alone, a total of 1.23 billion units of smartphones were purchased by end users*.</a:t>
            </a:r>
            <a:endParaRPr lang="en-US" b="0" dirty="0">
              <a:effectLst/>
              <a:latin typeface="+mn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b="0" dirty="0">
                <a:effectLst/>
                <a:latin typeface="+mn-lt"/>
              </a:rPr>
            </a:br>
            <a:r>
              <a:rPr lang="en-US" b="0" i="0" u="none" strike="noStrike" dirty="0">
                <a:solidFill>
                  <a:srgbClr val="000000"/>
                </a:solidFill>
                <a:effectLst/>
                <a:latin typeface="+mn-lt"/>
              </a:rPr>
              <a:t>76% of newly activated devices are installed with Android OS</a:t>
            </a:r>
            <a:r>
              <a:rPr lang="en-US" b="0" i="0" u="none" strike="noStrike" baseline="30000" dirty="0">
                <a:solidFill>
                  <a:srgbClr val="000000"/>
                </a:solidFill>
                <a:effectLst/>
                <a:latin typeface="+mn-lt"/>
              </a:rPr>
              <a:t>+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+mn-lt"/>
              </a:rPr>
              <a:t>. </a:t>
            </a:r>
            <a:endParaRPr lang="en-US" b="0" dirty="0">
              <a:effectLst/>
              <a:latin typeface="+mn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81984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241604"/>
            <a:ext cx="8574279" cy="500270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Background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30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3C026-9BAD-FD6F-6584-BDF1017640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3430" y="823697"/>
            <a:ext cx="8623681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Third-Party SDKs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155593-B4CE-421A-D57A-3130A99A240C}"/>
              </a:ext>
            </a:extLst>
          </p:cNvPr>
          <p:cNvSpPr txBox="1"/>
          <p:nvPr/>
        </p:nvSpPr>
        <p:spPr>
          <a:xfrm>
            <a:off x="849086" y="1436914"/>
            <a:ext cx="10463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A software development kit (SDK) is a set of platform-specific building tools for developers*</a:t>
            </a:r>
            <a:r>
              <a:rPr lang="en-AU" sz="2000" dirty="0">
                <a:latin typeface="+mn-lt"/>
              </a:rPr>
              <a:t>.</a:t>
            </a:r>
            <a:endParaRPr lang="en-US" sz="2000" dirty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Third-party SDKs offers app developers a broad spectrum of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User authentication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UI enhancement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2000" dirty="0">
                <a:latin typeface="+mn-lt"/>
              </a:rPr>
              <a:t>Advertising/analytics, etc.</a:t>
            </a:r>
          </a:p>
          <a:p>
            <a:endParaRPr lang="en-SG" sz="2000" dirty="0">
              <a:latin typeface="+mn-lt"/>
            </a:endParaRPr>
          </a:p>
          <a:p>
            <a:r>
              <a:rPr lang="en-SG" sz="2000" dirty="0">
                <a:latin typeface="+mn-lt"/>
              </a:rPr>
              <a:t>Android ecosystem provides an easy way to integrate SDKs in apps</a:t>
            </a:r>
          </a:p>
          <a:p>
            <a:endParaRPr lang="en-SG" sz="2000" dirty="0">
              <a:latin typeface="+mn-lt"/>
            </a:endParaRPr>
          </a:p>
          <a:p>
            <a:r>
              <a:rPr lang="en-SG" sz="2000" dirty="0">
                <a:latin typeface="+mn-lt"/>
              </a:rPr>
              <a:t>A third-party app embeds 8-9 SDKs in average</a:t>
            </a:r>
            <a:r>
              <a:rPr lang="en-SG" sz="2000" baseline="30000" dirty="0">
                <a:latin typeface="+mn-lt"/>
              </a:rPr>
              <a:t>+</a:t>
            </a:r>
            <a:r>
              <a:rPr lang="en-SG" sz="2000" dirty="0">
                <a:latin typeface="+mn-lt"/>
              </a:rPr>
              <a:t>.</a:t>
            </a:r>
          </a:p>
          <a:p>
            <a:endParaRPr lang="en-SG" sz="20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AE197-90A9-B56E-E7BD-26632AAA12B8}"/>
              </a:ext>
            </a:extLst>
          </p:cNvPr>
          <p:cNvSpPr txBox="1"/>
          <p:nvPr/>
        </p:nvSpPr>
        <p:spPr>
          <a:xfrm>
            <a:off x="766906" y="6156143"/>
            <a:ext cx="949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+mn-lt"/>
              </a:rPr>
              <a:t>*  Definition cited from Amazon AWS developer documentation.</a:t>
            </a:r>
          </a:p>
          <a:p>
            <a:r>
              <a:rPr lang="en-US" sz="1200" i="1" dirty="0">
                <a:latin typeface="+mn-lt"/>
              </a:rPr>
              <a:t>+ Statistical results of the top 300 apps from Google Play App Store and the top 300 apps from Xiaomi App Store.</a:t>
            </a:r>
            <a:endParaRPr lang="en-SG" sz="12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24556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259383"/>
            <a:ext cx="8825440" cy="500270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Background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31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3C026-9BAD-FD6F-6584-BDF1017640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2294" y="802517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A Motivating Example – Mobile Service</a:t>
            </a:r>
            <a:r>
              <a:rPr lang="en-US" altLang="zh-CN" dirty="0">
                <a:solidFill>
                  <a:srgbClr val="0065BE"/>
                </a:solidFill>
              </a:rPr>
              <a:t>s</a:t>
            </a:r>
            <a:r>
              <a:rPr lang="en-US" dirty="0">
                <a:solidFill>
                  <a:srgbClr val="0065BE"/>
                </a:solidFill>
              </a:rPr>
              <a:t> Manager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849086" y="1436914"/>
            <a:ext cx="10463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A well-known rogue SDK that downloads apps without user’s consent and spams notifications without user’s permission.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Embedded in a pre-installed carrier’s app in the same name or named “DT Ignite”.</a:t>
            </a:r>
          </a:p>
          <a:p>
            <a:endParaRPr lang="en-US" sz="1800" dirty="0">
              <a:latin typeface="+mn-lt"/>
            </a:endParaRPr>
          </a:p>
          <a:p>
            <a:r>
              <a:rPr lang="en-US" altLang="zh-CN" sz="1800" dirty="0">
                <a:latin typeface="+mn-lt"/>
              </a:rPr>
              <a:t>Widely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covered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by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media.</a:t>
            </a:r>
            <a:endParaRPr lang="en-SG" sz="1800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AC1DAE-FE5B-2F0D-4089-B5ADB1441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4" y="3571085"/>
            <a:ext cx="2370127" cy="19020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CC6D64-34F7-B520-90EC-04D63E1DA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993" y="3571085"/>
            <a:ext cx="2373244" cy="19020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8787CD-FB00-111B-2727-5CA6625783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5389" y="3571084"/>
            <a:ext cx="2307942" cy="1902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6E4E24-4CCE-A032-2D7B-57692EE57D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9484" y="3571084"/>
            <a:ext cx="2480920" cy="1902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58FB45-0A2E-4603-11EF-630F74094572}"/>
              </a:ext>
            </a:extLst>
          </p:cNvPr>
          <p:cNvSpPr txBox="1"/>
          <p:nvPr/>
        </p:nvSpPr>
        <p:spPr>
          <a:xfrm>
            <a:off x="651673" y="5634642"/>
            <a:ext cx="2815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What is Mobile Services Manager? Is it a threat? How to fix it?</a:t>
            </a:r>
            <a:endParaRPr lang="en-SG" sz="1200" b="1" i="1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0C47B0-44C1-B317-EF8C-3D61E42878CB}"/>
              </a:ext>
            </a:extLst>
          </p:cNvPr>
          <p:cNvSpPr txBox="1"/>
          <p:nvPr/>
        </p:nvSpPr>
        <p:spPr>
          <a:xfrm>
            <a:off x="3541498" y="5634642"/>
            <a:ext cx="2491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What is Mobile Services Manager and how to disable it?</a:t>
            </a:r>
            <a:endParaRPr lang="en-SG" sz="1200" b="1" i="1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83A76-2562-766F-EAF1-FB5AE01FA6CE}"/>
              </a:ext>
            </a:extLst>
          </p:cNvPr>
          <p:cNvSpPr txBox="1"/>
          <p:nvPr/>
        </p:nvSpPr>
        <p:spPr>
          <a:xfrm>
            <a:off x="6283490" y="5634642"/>
            <a:ext cx="24917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i="1" dirty="0">
                <a:latin typeface="+mn-lt"/>
              </a:rPr>
              <a:t>Mobile Services Manager – is this a threat?</a:t>
            </a:r>
            <a:endParaRPr lang="en-SG" sz="1200" b="1" i="1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9DE6D-FBE6-03E5-AF9D-48ADB92F8EF0}"/>
              </a:ext>
            </a:extLst>
          </p:cNvPr>
          <p:cNvSpPr txBox="1"/>
          <p:nvPr/>
        </p:nvSpPr>
        <p:spPr>
          <a:xfrm>
            <a:off x="8837096" y="5542308"/>
            <a:ext cx="2785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i="1" dirty="0">
                <a:latin typeface="+mn-lt"/>
              </a:rPr>
              <a:t>Beware: DT Ignite/Mobile Services Manager now seems to be built into Samsung’s Galaxy Apps</a:t>
            </a:r>
            <a:endParaRPr lang="en-SG" sz="1200" b="1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64456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241604"/>
            <a:ext cx="8771693" cy="500270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Background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32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E3C026-9BAD-FD6F-6584-BDF1017640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2294" y="784738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Privacy Protection in SDKs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849086" y="1436914"/>
            <a:ext cx="104633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Lack of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Implementation of third-party SDKs is black-box to app developers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Hard to manage personal data access when there is a permission requested and granted by the embedding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Insufficient Regulations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Markets do not impose a strict regulation (like apps)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Privacy policies are often composed of vague and ambiguous guidelines</a:t>
            </a:r>
          </a:p>
          <a:p>
            <a:endParaRPr lang="en-US" sz="2000" dirty="0">
              <a:latin typeface="+mn-lt"/>
            </a:endParaRPr>
          </a:p>
          <a:p>
            <a:r>
              <a:rPr lang="en-US" sz="2000" b="1" dirty="0">
                <a:latin typeface="+mn-lt"/>
              </a:rPr>
              <a:t>SDK users </a:t>
            </a:r>
            <a:r>
              <a:rPr lang="en-US" sz="2000" dirty="0">
                <a:latin typeface="+mn-lt"/>
              </a:rPr>
              <a:t>(developers of the embedding apps) </a:t>
            </a:r>
            <a:r>
              <a:rPr lang="en-US" sz="2000" b="1" dirty="0">
                <a:latin typeface="+mn-lt"/>
              </a:rPr>
              <a:t>are often left in the dark</a:t>
            </a:r>
            <a:r>
              <a:rPr lang="en-US" altLang="zh-CN" sz="2000" b="1" dirty="0">
                <a:latin typeface="+mn-lt"/>
              </a:rPr>
              <a:t>ness</a:t>
            </a:r>
            <a:r>
              <a:rPr lang="en-US" sz="2000" b="1" dirty="0">
                <a:latin typeface="+mn-lt"/>
              </a:rPr>
              <a:t>.</a:t>
            </a:r>
            <a:endParaRPr lang="en-SG" sz="20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77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3FEA8-00CD-5607-A458-775EAD94B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65BE"/>
                </a:solidFill>
              </a:rPr>
              <a:t>Related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Work</a:t>
            </a:r>
            <a:endParaRPr lang="en-US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6CB11D-8C4B-97E5-DF40-E175D3BC9F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33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98DFC5-697C-224B-448F-4F319CF85020}"/>
              </a:ext>
            </a:extLst>
          </p:cNvPr>
          <p:cNvSpPr txBox="1"/>
          <p:nvPr/>
        </p:nvSpPr>
        <p:spPr>
          <a:xfrm>
            <a:off x="651672" y="1014853"/>
            <a:ext cx="1118261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>
                <a:latin typeface="+mn-lt"/>
              </a:rPr>
              <a:t>Third-Party SDKs Privacy Leakage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There is a substantial body of literature addressing various aspects of privacy concerns in the Android ecosystem, which mainly focusing on the privacy preservation OS level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[Meng et al., 2023]</a:t>
            </a:r>
            <a:r>
              <a:rPr lang="en-US" sz="1800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and app level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+mn-lt"/>
              </a:rPr>
              <a:t>Enck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et al., 2010, Zhang et al., 2009, Zhou et al., 2013]</a:t>
            </a:r>
            <a:r>
              <a:rPr lang="en-US" sz="1600" dirty="0">
                <a:latin typeface="+mn-lt"/>
              </a:rPr>
              <a:t>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Various analysis techniques have been explored, including dynamic analysis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[He et al., 2018, </a:t>
            </a:r>
            <a:r>
              <a:rPr lang="en-US" sz="1400" dirty="0" err="1">
                <a:solidFill>
                  <a:schemeClr val="tx2"/>
                </a:solidFill>
                <a:latin typeface="+mn-lt"/>
              </a:rPr>
              <a:t>Razaghpanah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et al., 2018]</a:t>
            </a:r>
            <a:r>
              <a:rPr lang="en-US" sz="1800" i="1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and static analysis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+mn-lt"/>
              </a:rPr>
              <a:t>Enck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et al., 2010, Meng et al., 2023]</a:t>
            </a:r>
            <a:r>
              <a:rPr lang="en-US" sz="2000" dirty="0">
                <a:latin typeface="+mn-lt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Privacy protection of third-party libraries has been explored in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[He et al., 2018, Liu et al., 2020]</a:t>
            </a:r>
            <a:r>
              <a:rPr lang="en-US" sz="1800" i="1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although there lacks a study in large scale.</a:t>
            </a:r>
          </a:p>
          <a:p>
            <a:pPr>
              <a:spcAft>
                <a:spcPts val="600"/>
              </a:spcAft>
            </a:pPr>
            <a:r>
              <a:rPr lang="en-US" sz="2000" b="1" dirty="0">
                <a:latin typeface="+mn-lt"/>
              </a:rPr>
              <a:t>Privacy Compliance Evaluation</a:t>
            </a:r>
            <a:r>
              <a:rPr lang="zh-CN" altLang="en-US" sz="2000" b="1" dirty="0">
                <a:latin typeface="+mn-lt"/>
              </a:rPr>
              <a:t> </a:t>
            </a:r>
            <a:r>
              <a:rPr lang="en-US" altLang="zh-CN" sz="2000" b="1" dirty="0">
                <a:latin typeface="+mn-lt"/>
              </a:rPr>
              <a:t>in</a:t>
            </a:r>
            <a:r>
              <a:rPr lang="zh-CN" altLang="en-US" sz="2000" b="1" dirty="0">
                <a:latin typeface="+mn-lt"/>
              </a:rPr>
              <a:t> </a:t>
            </a:r>
            <a:r>
              <a:rPr lang="en-US" altLang="zh-CN" sz="2000" b="1" dirty="0">
                <a:latin typeface="+mn-lt"/>
              </a:rPr>
              <a:t>Other</a:t>
            </a:r>
            <a:r>
              <a:rPr lang="zh-CN" altLang="en-US" sz="2000" b="1" dirty="0">
                <a:latin typeface="+mn-lt"/>
              </a:rPr>
              <a:t> </a:t>
            </a:r>
            <a:r>
              <a:rPr lang="en-US" altLang="zh-CN" sz="2000" b="1" dirty="0">
                <a:latin typeface="+mn-lt"/>
              </a:rPr>
              <a:t>Fields</a:t>
            </a:r>
            <a:endParaRPr lang="en-US" sz="2000" b="1" dirty="0">
              <a:latin typeface="+mn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Numerous works focus on detecting inconsistencies between the privacy practices of an app and its descriptions/privacy polices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[</a:t>
            </a:r>
            <a:r>
              <a:rPr lang="en-US" sz="1400" dirty="0" err="1">
                <a:solidFill>
                  <a:schemeClr val="tx2"/>
                </a:solidFill>
                <a:latin typeface="+mn-lt"/>
              </a:rPr>
              <a:t>Andow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 et al., 2020, Yu et al., 2021]</a:t>
            </a:r>
            <a:r>
              <a:rPr lang="en-US" sz="2000" dirty="0">
                <a:latin typeface="+mn-lt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Recent literature </a:t>
            </a:r>
            <a:r>
              <a:rPr lang="en-US" sz="1400" dirty="0">
                <a:solidFill>
                  <a:schemeClr val="tx2"/>
                </a:solidFill>
                <a:latin typeface="+mn-lt"/>
              </a:rPr>
              <a:t>[Yan et al., 2024]</a:t>
            </a:r>
            <a:r>
              <a:rPr lang="en-US" sz="1800" i="1" dirty="0">
                <a:solidFill>
                  <a:schemeClr val="tx2"/>
                </a:solidFill>
                <a:latin typeface="+mn-lt"/>
              </a:rPr>
              <a:t> </a:t>
            </a:r>
            <a:r>
              <a:rPr lang="en-US" sz="2000" dirty="0">
                <a:latin typeface="+mn-lt"/>
              </a:rPr>
              <a:t>resorts to large language models to assess of privacy-related documents that varies in length, structure, and writing quality. </a:t>
            </a:r>
          </a:p>
          <a:p>
            <a:pPr>
              <a:spcAft>
                <a:spcPts val="600"/>
              </a:spcAft>
            </a:pPr>
            <a:endParaRPr lang="en-SG" sz="20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FC0AF-A81B-F2B0-9CF4-D78FB01AD9EF}"/>
              </a:ext>
            </a:extLst>
          </p:cNvPr>
          <p:cNvSpPr txBox="1"/>
          <p:nvPr/>
        </p:nvSpPr>
        <p:spPr>
          <a:xfrm>
            <a:off x="683312" y="5707486"/>
            <a:ext cx="1085701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There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is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no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large-scale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privacy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measurement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in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SG" altLang="zh-CN" sz="2400" b="1" i="1" dirty="0">
                <a:solidFill>
                  <a:srgbClr val="0065BE"/>
                </a:solidFill>
                <a:latin typeface="+mn-lt"/>
              </a:rPr>
              <a:t>the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Android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ecosystem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at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the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SDK</a:t>
            </a:r>
            <a:r>
              <a:rPr lang="zh-CN" altLang="en-US" sz="2400" b="1" i="1" dirty="0">
                <a:solidFill>
                  <a:srgbClr val="0065BE"/>
                </a:solidFill>
                <a:latin typeface="+mn-lt"/>
              </a:rPr>
              <a:t> </a:t>
            </a:r>
            <a:r>
              <a:rPr lang="en-US" altLang="zh-CN" sz="2400" b="1" i="1" dirty="0">
                <a:solidFill>
                  <a:srgbClr val="0065BE"/>
                </a:solidFill>
                <a:latin typeface="+mn-lt"/>
              </a:rPr>
              <a:t>level.</a:t>
            </a:r>
            <a:endParaRPr lang="en-US" sz="2000" dirty="0">
              <a:solidFill>
                <a:srgbClr val="0065B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0814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431610"/>
            <a:ext cx="8771693" cy="500270"/>
          </a:xfrm>
        </p:spPr>
        <p:txBody>
          <a:bodyPr/>
          <a:lstStyle/>
          <a:p>
            <a:r>
              <a:rPr lang="en-US" altLang="zh-CN" dirty="0">
                <a:solidFill>
                  <a:srgbClr val="0065BE"/>
                </a:solidFill>
              </a:rPr>
              <a:t>Goal</a:t>
            </a:r>
            <a:r>
              <a:rPr 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&amp;</a:t>
            </a:r>
            <a:r>
              <a:rPr lang="en-US" dirty="0">
                <a:solidFill>
                  <a:srgbClr val="0065BE"/>
                </a:solidFill>
              </a:rPr>
              <a:t> Challenges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34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849086" y="1436914"/>
            <a:ext cx="104633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This work aims to gain insights into the landscape of privacy protection at the SDK level through a large-scale study of existing SDK packages.</a:t>
            </a:r>
          </a:p>
          <a:p>
            <a:endParaRPr lang="en-US" sz="2000" dirty="0">
              <a:latin typeface="+mn-lt"/>
            </a:endParaRPr>
          </a:p>
          <a:p>
            <a:r>
              <a:rPr lang="en-US" altLang="zh-CN" sz="2000" dirty="0">
                <a:latin typeface="+mn-lt"/>
              </a:rPr>
              <a:t>Three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Challenges</a:t>
            </a:r>
          </a:p>
          <a:p>
            <a:endParaRPr lang="en-US" altLang="zh-CN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</a:rPr>
              <a:t>Assess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SDK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privacy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disclosure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in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natural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</a:rPr>
              <a:t>Investigate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SDK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privacy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behaviors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(read,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collect,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and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share)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</a:rPr>
              <a:t>Measure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SDK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privacy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preservation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on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a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large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scale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0725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588795"/>
            <a:ext cx="8771693" cy="500270"/>
          </a:xfrm>
        </p:spPr>
        <p:txBody>
          <a:bodyPr/>
          <a:lstStyle/>
          <a:p>
            <a:r>
              <a:rPr lang="en-US" altLang="zh-CN" dirty="0">
                <a:solidFill>
                  <a:srgbClr val="0065BE"/>
                </a:solidFill>
              </a:rPr>
              <a:t>Potential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Compliance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Issues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35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849086" y="1436914"/>
            <a:ext cx="10463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Three types of issues are investigated:</a:t>
            </a:r>
          </a:p>
          <a:p>
            <a:endParaRPr lang="en-US" sz="2000" b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(Type I) Privacy leakage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An SDK shares users’ privacy in public spaces.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(Type II) Excessive collection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An SDK attempts to read more types of privacy data than what it requests/claims in its privacy policy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+mn-lt"/>
              </a:rPr>
              <a:t>(Type III) Over-claiming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An SDK is found to claim its access to more types of data than what it reads</a:t>
            </a:r>
            <a:endParaRPr lang="en-SG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167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372233"/>
            <a:ext cx="8574279" cy="500270"/>
          </a:xfrm>
        </p:spPr>
        <p:txBody>
          <a:bodyPr/>
          <a:lstStyle/>
          <a:p>
            <a:r>
              <a:rPr lang="en-US" altLang="zh-CN" dirty="0">
                <a:solidFill>
                  <a:srgbClr val="0065BE"/>
                </a:solidFill>
              </a:rPr>
              <a:t>Scope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of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Privacy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Data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36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849086" y="1436914"/>
            <a:ext cx="1046334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lt"/>
              </a:rPr>
              <a:t>We resort to the privacy-related changes in each Android OS release and existing literature </a:t>
            </a:r>
            <a:r>
              <a:rPr lang="en-US" sz="1600" dirty="0">
                <a:solidFill>
                  <a:srgbClr val="023E7C"/>
                </a:solidFill>
                <a:latin typeface="+mn-lt"/>
              </a:rPr>
              <a:t>[</a:t>
            </a:r>
            <a:r>
              <a:rPr lang="en-US" sz="1600" dirty="0" err="1">
                <a:solidFill>
                  <a:srgbClr val="023E7C"/>
                </a:solidFill>
                <a:latin typeface="+mn-lt"/>
              </a:rPr>
              <a:t>Enck</a:t>
            </a:r>
            <a:r>
              <a:rPr lang="en-US" sz="1600" dirty="0">
                <a:solidFill>
                  <a:srgbClr val="023E7C"/>
                </a:solidFill>
                <a:latin typeface="+mn-lt"/>
              </a:rPr>
              <a:t> et al., 2010, Zhou et al., 2013, Meng et al., 2023, etc.</a:t>
            </a:r>
            <a:r>
              <a:rPr lang="en-US" altLang="zh-CN" sz="1600" dirty="0">
                <a:solidFill>
                  <a:srgbClr val="023E7C"/>
                </a:solidFill>
                <a:latin typeface="+mn-lt"/>
              </a:rPr>
              <a:t>]</a:t>
            </a:r>
            <a:r>
              <a:rPr lang="en-US" altLang="zh-CN" sz="2000" dirty="0">
                <a:latin typeface="+mn-lt"/>
              </a:rPr>
              <a:t> to complement the list of privacy data (e.g., user-unresettable identifiers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(UUIs)).</a:t>
            </a:r>
          </a:p>
          <a:p>
            <a:endParaRPr lang="en-US" altLang="zh-CN" sz="2000" dirty="0">
              <a:latin typeface="+mn-lt"/>
            </a:endParaRPr>
          </a:p>
          <a:p>
            <a:r>
              <a:rPr lang="en-US" altLang="zh-CN" sz="2000" dirty="0">
                <a:latin typeface="+mn-lt"/>
              </a:rPr>
              <a:t>41 types of privacy data categorized into 5 classes are recognized</a:t>
            </a:r>
          </a:p>
          <a:p>
            <a:endParaRPr lang="en-US" altLang="zh-CN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n-lt"/>
              </a:rPr>
              <a:t>Class 1</a:t>
            </a:r>
            <a:r>
              <a:rPr lang="en-US" altLang="zh-CN" sz="2000" dirty="0">
                <a:latin typeface="+mn-lt"/>
              </a:rPr>
              <a:t>: Chip, Cellular and Peripheral (e.g., IMEI, serial, telephone number)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n-lt"/>
              </a:rPr>
              <a:t>Class 2</a:t>
            </a:r>
            <a:r>
              <a:rPr lang="en-US" altLang="zh-CN" sz="2000" dirty="0">
                <a:latin typeface="+mn-lt"/>
              </a:rPr>
              <a:t>: Wireless Communication (e.g., Bluetooth MAC, SSID/BSSID, IP address)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n-lt"/>
              </a:rPr>
              <a:t>Class 3</a:t>
            </a:r>
            <a:r>
              <a:rPr lang="en-US" altLang="zh-CN" sz="2000" dirty="0">
                <a:latin typeface="+mn-lt"/>
              </a:rPr>
              <a:t>: Location and Sensors (e.g., camera, fine and coarse locations)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n-lt"/>
              </a:rPr>
              <a:t>Class 4</a:t>
            </a:r>
            <a:r>
              <a:rPr lang="en-US" altLang="zh-CN" sz="2000" dirty="0">
                <a:latin typeface="+mn-lt"/>
              </a:rPr>
              <a:t>: Media and Software Specific Data (e.g., app list, media location, GAID)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n-lt"/>
              </a:rPr>
              <a:t>Class 5</a:t>
            </a:r>
            <a:r>
              <a:rPr lang="en-US" altLang="zh-CN" sz="2000" dirty="0">
                <a:latin typeface="+mn-lt"/>
              </a:rPr>
              <a:t>: Personal Data (e.g., account info, contact list, browser bookmarks)</a:t>
            </a:r>
          </a:p>
        </p:txBody>
      </p:sp>
    </p:spTree>
    <p:extLst>
      <p:ext uri="{BB962C8B-B14F-4D97-AF65-F5344CB8AC3E}">
        <p14:creationId xmlns:p14="http://schemas.microsoft.com/office/powerpoint/2010/main" val="2625579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6543C09-07AB-A9C3-6FF1-C821D7B33AC3}"/>
              </a:ext>
            </a:extLst>
          </p:cNvPr>
          <p:cNvGrpSpPr/>
          <p:nvPr/>
        </p:nvGrpSpPr>
        <p:grpSpPr>
          <a:xfrm rot="10800000">
            <a:off x="782052" y="5933562"/>
            <a:ext cx="11514221" cy="365125"/>
            <a:chOff x="3084065" y="5852158"/>
            <a:chExt cx="7650165" cy="59436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825D20-1B8B-013A-036D-9DBAD5D784ED}"/>
                </a:ext>
              </a:extLst>
            </p:cNvPr>
            <p:cNvSpPr/>
            <p:nvPr/>
          </p:nvSpPr>
          <p:spPr>
            <a:xfrm>
              <a:off x="6372486" y="5852158"/>
              <a:ext cx="4361744" cy="5943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C3F4EE1-7AA0-D056-6124-FC4E181F91AA}"/>
                </a:ext>
              </a:extLst>
            </p:cNvPr>
            <p:cNvSpPr/>
            <p:nvPr/>
          </p:nvSpPr>
          <p:spPr>
            <a:xfrm>
              <a:off x="3084065" y="5852159"/>
              <a:ext cx="3346897" cy="59436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61000">
                  <a:schemeClr val="bg1"/>
                </a:gs>
                <a:gs pos="89000">
                  <a:schemeClr val="bg1">
                    <a:alpha val="3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Our Approach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37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880" y="832407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An overview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651672" y="1411696"/>
            <a:ext cx="1046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A large-scale study to analyze what do SDKs collect and what do SDKs claim to collect.</a:t>
            </a:r>
            <a:endParaRPr lang="en-SG" sz="1800" dirty="0"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7926A4E-2808-0E78-5EAC-E2B3D3606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38" y="2428482"/>
            <a:ext cx="11751324" cy="299260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7C2EC7D-585A-EBB5-7553-2960011D149F}"/>
              </a:ext>
            </a:extLst>
          </p:cNvPr>
          <p:cNvGrpSpPr/>
          <p:nvPr/>
        </p:nvGrpSpPr>
        <p:grpSpPr>
          <a:xfrm>
            <a:off x="4476996" y="1884096"/>
            <a:ext cx="5000116" cy="4185418"/>
            <a:chOff x="4476996" y="1884096"/>
            <a:chExt cx="5000116" cy="418541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37B87F2-9F3C-61D0-B42C-4970D33DF82B}"/>
                </a:ext>
              </a:extLst>
            </p:cNvPr>
            <p:cNvSpPr/>
            <p:nvPr/>
          </p:nvSpPr>
          <p:spPr>
            <a:xfrm>
              <a:off x="4476996" y="3995721"/>
              <a:ext cx="2781881" cy="1425363"/>
            </a:xfrm>
            <a:prstGeom prst="roundRect">
              <a:avLst>
                <a:gd name="adj" fmla="val 5849"/>
              </a:avLst>
            </a:prstGeom>
            <a:noFill/>
            <a:ln w="38100">
              <a:solidFill>
                <a:srgbClr val="FF0000">
                  <a:alpha val="50196"/>
                </a:srgb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0B9FB9C-4B2D-1B2A-75AC-3C0E2E3F540E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5867937" y="5421084"/>
              <a:ext cx="1080777" cy="306343"/>
            </a:xfrm>
            <a:prstGeom prst="straightConnector1">
              <a:avLst/>
            </a:prstGeom>
            <a:ln w="57150">
              <a:solidFill>
                <a:srgbClr val="FF0000">
                  <a:alpha val="50196"/>
                </a:srgb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B4F21A5-B90E-3E3E-148D-2041CD877104}"/>
                </a:ext>
              </a:extLst>
            </p:cNvPr>
            <p:cNvSpPr/>
            <p:nvPr/>
          </p:nvSpPr>
          <p:spPr>
            <a:xfrm flipV="1">
              <a:off x="4476996" y="2493819"/>
              <a:ext cx="2781881" cy="1367709"/>
            </a:xfrm>
            <a:prstGeom prst="roundRect">
              <a:avLst>
                <a:gd name="adj" fmla="val 5849"/>
              </a:avLst>
            </a:prstGeom>
            <a:noFill/>
            <a:ln w="38100">
              <a:solidFill>
                <a:schemeClr val="accent5">
                  <a:lumMod val="50000"/>
                  <a:alpha val="50196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7C981C0-3377-2C89-525A-9BBC81E2FA04}"/>
                </a:ext>
              </a:extLst>
            </p:cNvPr>
            <p:cNvCxnSpPr>
              <a:cxnSpLocks/>
              <a:stCxn id="13" idx="2"/>
            </p:cNvCxnSpPr>
            <p:nvPr/>
          </p:nvCxnSpPr>
          <p:spPr>
            <a:xfrm flipV="1">
              <a:off x="5867937" y="2176484"/>
              <a:ext cx="1568405" cy="317335"/>
            </a:xfrm>
            <a:prstGeom prst="straightConnector1">
              <a:avLst/>
            </a:prstGeom>
            <a:ln w="57150">
              <a:solidFill>
                <a:schemeClr val="accent5">
                  <a:lumMod val="50000"/>
                  <a:alpha val="50196"/>
                </a:schemeClr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E5B9EEE-A30F-C695-9444-35E2D85DD636}"/>
                </a:ext>
              </a:extLst>
            </p:cNvPr>
            <p:cNvSpPr txBox="1"/>
            <p:nvPr/>
          </p:nvSpPr>
          <p:spPr>
            <a:xfrm>
              <a:off x="6948714" y="5484739"/>
              <a:ext cx="2040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  <a:latin typeface="+mn-lt"/>
                </a:rPr>
                <a:t>What does an SDK (really) collect?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C2BF23-B53A-F23E-26F6-831B119AC333}"/>
                </a:ext>
              </a:extLst>
            </p:cNvPr>
            <p:cNvSpPr txBox="1"/>
            <p:nvPr/>
          </p:nvSpPr>
          <p:spPr>
            <a:xfrm>
              <a:off x="7436342" y="1884096"/>
              <a:ext cx="20407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50000"/>
                    </a:schemeClr>
                  </a:solidFill>
                  <a:latin typeface="+mn-lt"/>
                </a:rPr>
                <a:t>What does an SDK claim to collect?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5789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65BE"/>
                </a:solidFill>
              </a:rPr>
              <a:t>Collecting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Third-Party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SDKs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(Phase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1)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880" y="765024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Collecting SDKs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849086" y="1436914"/>
            <a:ext cx="83520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Collect third-party SDKs from two mainstream release platforms</a:t>
            </a:r>
          </a:p>
          <a:p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Two repositories identified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Google Play SDK Index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CAICT – An alternative source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158 SDKs with their latest release collected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139 are from Google Play SDK Index and 19 are from CAICT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JAR/AAR package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Meta-information and privacy policies/developer disclosures</a:t>
            </a:r>
            <a:endParaRPr lang="en-SG" sz="2000" dirty="0">
              <a:latin typeface="+mn-lt"/>
            </a:endParaRPr>
          </a:p>
        </p:txBody>
      </p:sp>
      <p:pic>
        <p:nvPicPr>
          <p:cNvPr id="1026" name="Picture 2" descr="Member Directory Overview - Enterprise Ethereum Alliance">
            <a:extLst>
              <a:ext uri="{FF2B5EF4-FFF2-40B4-BE49-F238E27FC236}">
                <a16:creationId xmlns:a16="http://schemas.microsoft.com/office/drawing/2014/main" id="{907FBF2C-0A31-1344-9AF7-1E8D51F7E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106" y="2301972"/>
            <a:ext cx="1033006" cy="63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oogle Play SDK Index">
            <a:extLst>
              <a:ext uri="{FF2B5EF4-FFF2-40B4-BE49-F238E27FC236}">
                <a16:creationId xmlns:a16="http://schemas.microsoft.com/office/drawing/2014/main" id="{83B69154-2D95-221F-FA53-EE626E2C0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365" y="1753268"/>
            <a:ext cx="2270488" cy="68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FA6448A-A7F9-CA2B-C233-5FC03C6F3B60}"/>
              </a:ext>
            </a:extLst>
          </p:cNvPr>
          <p:cNvGrpSpPr/>
          <p:nvPr/>
        </p:nvGrpSpPr>
        <p:grpSpPr>
          <a:xfrm>
            <a:off x="9515891" y="3538069"/>
            <a:ext cx="1677344" cy="1293595"/>
            <a:chOff x="9515891" y="3538069"/>
            <a:chExt cx="1677344" cy="1293595"/>
          </a:xfrm>
        </p:grpSpPr>
        <p:pic>
          <p:nvPicPr>
            <p:cNvPr id="1030" name="Picture 6" descr="csv&quot; Icon - Download for free – Iconduck">
              <a:extLst>
                <a:ext uri="{FF2B5EF4-FFF2-40B4-BE49-F238E27FC236}">
                  <a16:creationId xmlns:a16="http://schemas.microsoft.com/office/drawing/2014/main" id="{300B3B9E-ECC1-B733-562F-4BE5EDFE3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5892" y="3538069"/>
              <a:ext cx="733687" cy="91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sv&quot; Icon - Download for free – Iconduck">
              <a:extLst>
                <a:ext uri="{FF2B5EF4-FFF2-40B4-BE49-F238E27FC236}">
                  <a16:creationId xmlns:a16="http://schemas.microsoft.com/office/drawing/2014/main" id="{9DD9F81E-E979-C272-2BEA-67386FFB4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59548" y="3912383"/>
              <a:ext cx="733687" cy="919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96AF77-8655-DAB2-322E-4F15DAAAA7F9}"/>
                </a:ext>
              </a:extLst>
            </p:cNvPr>
            <p:cNvSpPr txBox="1"/>
            <p:nvPr/>
          </p:nvSpPr>
          <p:spPr>
            <a:xfrm>
              <a:off x="9515891" y="4025263"/>
              <a:ext cx="733687" cy="369332"/>
            </a:xfrm>
            <a:prstGeom prst="rect">
              <a:avLst/>
            </a:prstGeom>
            <a:solidFill>
              <a:srgbClr val="5C729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</a:rPr>
                <a:t>JAR</a:t>
              </a:r>
              <a:endParaRPr lang="en-SG" sz="1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C16997-4F7D-2154-4021-2371F172DADA}"/>
                </a:ext>
              </a:extLst>
            </p:cNvPr>
            <p:cNvSpPr txBox="1"/>
            <p:nvPr/>
          </p:nvSpPr>
          <p:spPr>
            <a:xfrm>
              <a:off x="10459548" y="4387461"/>
              <a:ext cx="733687" cy="369332"/>
            </a:xfrm>
            <a:prstGeom prst="rect">
              <a:avLst/>
            </a:prstGeom>
            <a:solidFill>
              <a:srgbClr val="45B058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800" b="1" dirty="0">
                  <a:solidFill>
                    <a:schemeClr val="bg1"/>
                  </a:solidFill>
                </a:rPr>
                <a:t>AAR</a:t>
              </a:r>
              <a:endParaRPr lang="en-SG" sz="1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654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39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501" y="822150"/>
            <a:ext cx="8771693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Collecting Meta-Information and Privacy Policies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849086" y="1436914"/>
            <a:ext cx="10463348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We implement a Python crawler by Selenium</a:t>
            </a:r>
          </a:p>
          <a:p>
            <a:endParaRPr lang="en-US" sz="18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Meta information Crawling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SDK name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Provider (developer’s identity)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Maven IDs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Functional Category</a:t>
            </a:r>
          </a:p>
          <a:p>
            <a:pPr>
              <a:spcAft>
                <a:spcPts val="600"/>
              </a:spcAft>
            </a:pPr>
            <a:endParaRPr lang="en-SG" sz="18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SG" sz="1800" dirty="0">
                <a:latin typeface="+mn-lt"/>
              </a:rPr>
              <a:t>Privacy Polices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Linked webpages are crawled*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Only 52 SDKs’ privacy policies are provided on their product pages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109 SDK privacy policies are collected after manual 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63F33-245D-5A0C-5BB4-72296DF2A121}"/>
              </a:ext>
            </a:extLst>
          </p:cNvPr>
          <p:cNvSpPr txBox="1"/>
          <p:nvPr/>
        </p:nvSpPr>
        <p:spPr>
          <a:xfrm>
            <a:off x="762501" y="6195490"/>
            <a:ext cx="89752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i="1" dirty="0">
                <a:latin typeface="+mn-lt"/>
              </a:rPr>
              <a:t>* </a:t>
            </a:r>
            <a:r>
              <a:rPr lang="en-US" sz="1400" i="1" dirty="0">
                <a:latin typeface="+mn-lt"/>
              </a:rPr>
              <a:t>indexed by data safety section guidance (Google Play SDK Index) and privacy policy (CAICT)</a:t>
            </a:r>
            <a:endParaRPr lang="en-SG" sz="1400" i="1" dirty="0"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8C5E6A-FE3A-0008-9D21-993C14C1D717}"/>
              </a:ext>
            </a:extLst>
          </p:cNvPr>
          <p:cNvSpPr txBox="1">
            <a:spLocks/>
          </p:cNvSpPr>
          <p:nvPr/>
        </p:nvSpPr>
        <p:spPr>
          <a:xfrm>
            <a:off x="762501" y="263032"/>
            <a:ext cx="8771693" cy="50027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3200" b="1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Frutiger LT 55 Roman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dirty="0">
                <a:solidFill>
                  <a:srgbClr val="0065BE"/>
                </a:solidFill>
              </a:rPr>
              <a:t>Collecting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Third-Party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SDKs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(Phase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1)</a:t>
            </a:r>
            <a:endParaRPr lang="en-SG" dirty="0">
              <a:solidFill>
                <a:srgbClr val="0065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0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B6C0B-87E3-5A0B-319F-6E018FEA4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6D72BB-1B05-9094-5799-D028AC00CFB2}"/>
              </a:ext>
            </a:extLst>
          </p:cNvPr>
          <p:cNvSpPr txBox="1">
            <a:spLocks/>
          </p:cNvSpPr>
          <p:nvPr/>
        </p:nvSpPr>
        <p:spPr>
          <a:xfrm>
            <a:off x="791520" y="415146"/>
            <a:ext cx="8076511" cy="842691"/>
          </a:xfrm>
          <a:prstGeom prst="rect">
            <a:avLst/>
          </a:prstGeom>
        </p:spPr>
        <p:txBody>
          <a:bodyPr/>
          <a:lstStyle>
            <a:lvl1pPr algn="l" defTabSz="342874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S PGothic" pitchFamily="34" charset="-128"/>
                <a:cs typeface="Frutiger LT 55 Roman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dirty="0">
                <a:solidFill>
                  <a:srgbClr val="0065BE"/>
                </a:solidFill>
              </a:rPr>
              <a:t>Android Ecosystem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CA5FC-DD2F-7285-F582-5A06E66CF93B}"/>
              </a:ext>
            </a:extLst>
          </p:cNvPr>
          <p:cNvSpPr txBox="1"/>
          <p:nvPr/>
        </p:nvSpPr>
        <p:spPr>
          <a:xfrm>
            <a:off x="789738" y="1583697"/>
            <a:ext cx="10707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n-lt"/>
              </a:rPr>
              <a:t>The Android ecosystem is well-known for the great number of third-party applications (apps).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AB25C-1F4E-FC9F-83D1-1B6B8D6E73AD}"/>
              </a:ext>
            </a:extLst>
          </p:cNvPr>
          <p:cNvSpPr txBox="1"/>
          <p:nvPr/>
        </p:nvSpPr>
        <p:spPr>
          <a:xfrm>
            <a:off x="789738" y="2784026"/>
            <a:ext cx="70434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+mn-lt"/>
              </a:rPr>
              <a:t>Our personal data are pervasively accessed and utilized by apps in the name of data analytics and personalized advertising.</a:t>
            </a:r>
            <a:endParaRPr lang="en-US" b="0" dirty="0">
              <a:effectLst/>
              <a:latin typeface="+mn-lt"/>
            </a:endParaRPr>
          </a:p>
        </p:txBody>
      </p:sp>
      <p:pic>
        <p:nvPicPr>
          <p:cNvPr id="1026" name="Picture 2" descr="How to Spend $97,000 Building an App Nobody Wants to Buy - StrategyPeak">
            <a:extLst>
              <a:ext uri="{FF2B5EF4-FFF2-40B4-BE49-F238E27FC236}">
                <a16:creationId xmlns:a16="http://schemas.microsoft.com/office/drawing/2014/main" id="{5BB6883E-EDF4-E478-91EE-0130F8E55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212" y="2723854"/>
            <a:ext cx="3663566" cy="288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726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72" y="263084"/>
            <a:ext cx="11182612" cy="500270"/>
          </a:xfrm>
        </p:spPr>
        <p:txBody>
          <a:bodyPr/>
          <a:lstStyle/>
          <a:p>
            <a:r>
              <a:rPr lang="en-US" sz="3100" spc="-120" dirty="0">
                <a:solidFill>
                  <a:srgbClr val="0065BE"/>
                </a:solidFill>
              </a:rPr>
              <a:t>Identifying Data Requested in Privacy Policies</a:t>
            </a:r>
            <a:r>
              <a:rPr lang="zh-CN" altLang="en-US" sz="3100" spc="-120" dirty="0">
                <a:solidFill>
                  <a:srgbClr val="0065BE"/>
                </a:solidFill>
              </a:rPr>
              <a:t> </a:t>
            </a:r>
            <a:r>
              <a:rPr lang="en-US" altLang="zh-CN" sz="3100" spc="-120" dirty="0">
                <a:solidFill>
                  <a:srgbClr val="0065BE"/>
                </a:solidFill>
              </a:rPr>
              <a:t>(Phase</a:t>
            </a:r>
            <a:r>
              <a:rPr lang="zh-CN" altLang="en-US" sz="3100" spc="-120" dirty="0">
                <a:solidFill>
                  <a:srgbClr val="0065BE"/>
                </a:solidFill>
              </a:rPr>
              <a:t> </a:t>
            </a:r>
            <a:r>
              <a:rPr lang="en-US" altLang="zh-CN" sz="3100" spc="-120" dirty="0">
                <a:solidFill>
                  <a:srgbClr val="0065BE"/>
                </a:solidFill>
              </a:rPr>
              <a:t>2)</a:t>
            </a:r>
            <a:endParaRPr lang="en-SG" sz="3100" spc="-120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40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0080" y="823977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Adoption of NLI model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347719" y="1306611"/>
            <a:ext cx="1064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We resort to the state-of-the-art large language model to i</a:t>
            </a:r>
            <a:r>
              <a:rPr lang="en-US" sz="1800" dirty="0">
                <a:latin typeface="+mn-lt"/>
              </a:rPr>
              <a:t>nfer privacy data collection.</a:t>
            </a:r>
            <a:endParaRPr lang="en-SG" sz="1800" dirty="0">
              <a:latin typeface="+mn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012B70-2562-0B99-0428-701E691E1881}"/>
              </a:ext>
            </a:extLst>
          </p:cNvPr>
          <p:cNvSpPr txBox="1"/>
          <p:nvPr/>
        </p:nvSpPr>
        <p:spPr>
          <a:xfrm>
            <a:off x="-104525" y="6214678"/>
            <a:ext cx="68126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i="0" dirty="0">
                <a:effectLst/>
                <a:latin typeface="+mn-lt"/>
              </a:rPr>
              <a:t>* We adopt the model named </a:t>
            </a:r>
            <a:r>
              <a:rPr lang="pt-BR" sz="1200" i="0" dirty="0">
                <a:effectLst/>
                <a:latin typeface="Consolas" panose="020B0609020204030204" pitchFamily="49" charset="0"/>
              </a:rPr>
              <a:t>roberta-large-snli_mnli_fever_anli_R1_R2_R3-nli</a:t>
            </a:r>
            <a:endParaRPr lang="en-US" sz="1200" dirty="0"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42FB9D-355A-6806-705A-846087D65BBC}"/>
              </a:ext>
            </a:extLst>
          </p:cNvPr>
          <p:cNvSpPr/>
          <p:nvPr/>
        </p:nvSpPr>
        <p:spPr>
          <a:xfrm rot="10800000">
            <a:off x="-1" y="5890929"/>
            <a:ext cx="12191999" cy="3651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60023C-959A-961E-473E-16B8F975D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86" y="1914960"/>
            <a:ext cx="9995228" cy="4242363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A1472DBB-5CC4-D114-D195-4A862B189D8D}"/>
              </a:ext>
            </a:extLst>
          </p:cNvPr>
          <p:cNvSpPr/>
          <p:nvPr/>
        </p:nvSpPr>
        <p:spPr>
          <a:xfrm>
            <a:off x="1102426" y="2849029"/>
            <a:ext cx="2458192" cy="1194534"/>
          </a:xfrm>
          <a:prstGeom prst="wedgeRectCallout">
            <a:avLst>
              <a:gd name="adj1" fmla="val 36945"/>
              <a:gd name="adj2" fmla="val -62825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W</a:t>
            </a:r>
            <a:r>
              <a:rPr lang="en-US" sz="1600" dirty="0">
                <a:solidFill>
                  <a:schemeClr val="tx1"/>
                </a:solidFill>
              </a:rPr>
              <a:t>e take every sentence from the privacy policy to the language model as the </a:t>
            </a:r>
            <a:r>
              <a:rPr lang="en-US" sz="1600" b="1" dirty="0">
                <a:solidFill>
                  <a:schemeClr val="tx1"/>
                </a:solidFill>
              </a:rPr>
              <a:t>Premise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95E63CDD-857C-59A3-4816-E913AECF4916}"/>
              </a:ext>
            </a:extLst>
          </p:cNvPr>
          <p:cNvSpPr/>
          <p:nvPr/>
        </p:nvSpPr>
        <p:spPr>
          <a:xfrm>
            <a:off x="6137427" y="890685"/>
            <a:ext cx="2852057" cy="925544"/>
          </a:xfrm>
          <a:prstGeom prst="wedgeRectCallout">
            <a:avLst>
              <a:gd name="adj1" fmla="val -38329"/>
              <a:gd name="adj2" fmla="val 70460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We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use a set of </a:t>
            </a:r>
            <a:r>
              <a:rPr lang="en-US" sz="1600" b="1" dirty="0">
                <a:solidFill>
                  <a:schemeClr val="tx1"/>
                </a:solidFill>
              </a:rPr>
              <a:t>hypotheses</a:t>
            </a:r>
            <a:r>
              <a:rPr lang="en-US" sz="1600" dirty="0">
                <a:solidFill>
                  <a:schemeClr val="tx1"/>
                </a:solidFill>
              </a:rPr>
              <a:t> to query the language model.</a:t>
            </a:r>
          </a:p>
        </p:txBody>
      </p:sp>
      <p:sp>
        <p:nvSpPr>
          <p:cNvPr id="9" name="Rectangular Callout 8">
            <a:extLst>
              <a:ext uri="{FF2B5EF4-FFF2-40B4-BE49-F238E27FC236}">
                <a16:creationId xmlns:a16="http://schemas.microsoft.com/office/drawing/2014/main" id="{B9D75CC5-7246-2ACF-B176-BD87C67DA6AD}"/>
              </a:ext>
            </a:extLst>
          </p:cNvPr>
          <p:cNvSpPr/>
          <p:nvPr/>
        </p:nvSpPr>
        <p:spPr>
          <a:xfrm>
            <a:off x="1855587" y="5366588"/>
            <a:ext cx="2892451" cy="1070990"/>
          </a:xfrm>
          <a:prstGeom prst="wedgeRectCallout">
            <a:avLst>
              <a:gd name="adj1" fmla="val 40783"/>
              <a:gd name="adj2" fmla="val -74526"/>
            </a:avLst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00" dirty="0">
                <a:solidFill>
                  <a:schemeClr val="tx1"/>
                </a:solidFill>
              </a:rPr>
              <a:t>For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each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data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type,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we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let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LLM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determine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whether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hypothesis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</a:rPr>
              <a:t>entails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the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premise.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797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9" y="241604"/>
            <a:ext cx="11057398" cy="500270"/>
          </a:xfrm>
        </p:spPr>
        <p:txBody>
          <a:bodyPr/>
          <a:lstStyle/>
          <a:p>
            <a:r>
              <a:rPr lang="en-US" spc="-120" dirty="0">
                <a:solidFill>
                  <a:srgbClr val="0065BE"/>
                </a:solidFill>
              </a:rPr>
              <a:t>Identifying Data Requested in Privacy Policies</a:t>
            </a:r>
            <a:r>
              <a:rPr lang="zh-CN" altLang="en-US" spc="-120" dirty="0">
                <a:solidFill>
                  <a:srgbClr val="0065BE"/>
                </a:solidFill>
              </a:rPr>
              <a:t> </a:t>
            </a:r>
            <a:r>
              <a:rPr lang="en-US" altLang="zh-CN" spc="-120" dirty="0">
                <a:solidFill>
                  <a:srgbClr val="0065BE"/>
                </a:solidFill>
              </a:rPr>
              <a:t>(Phase</a:t>
            </a:r>
            <a:r>
              <a:rPr lang="zh-CN" altLang="en-US" spc="-120" dirty="0">
                <a:solidFill>
                  <a:srgbClr val="0065BE"/>
                </a:solidFill>
              </a:rPr>
              <a:t> </a:t>
            </a:r>
            <a:r>
              <a:rPr lang="en-US" altLang="zh-CN" spc="-120" dirty="0">
                <a:solidFill>
                  <a:srgbClr val="0065BE"/>
                </a:solidFill>
              </a:rPr>
              <a:t>2)</a:t>
            </a:r>
            <a:endParaRPr lang="en-SG" spc="-120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41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0257" y="802834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Inference of Data Requested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557049" y="1504722"/>
            <a:ext cx="10644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+mn-lt"/>
              </a:rPr>
              <a:t>Each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hypothesis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set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is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composed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of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three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hypotheses,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i.e.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positive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hypothesis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(PH),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negative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hypothesis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(NH),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and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irrelevant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hypothesis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(IH).</a:t>
            </a:r>
            <a:endParaRPr lang="en-SG" sz="1800" dirty="0">
              <a:latin typeface="+mn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4C62528-9CBD-496C-DA63-6A54FE930E22}"/>
              </a:ext>
            </a:extLst>
          </p:cNvPr>
          <p:cNvGrpSpPr/>
          <p:nvPr/>
        </p:nvGrpSpPr>
        <p:grpSpPr>
          <a:xfrm>
            <a:off x="1810377" y="2914922"/>
            <a:ext cx="4906975" cy="1373774"/>
            <a:chOff x="7537668" y="977658"/>
            <a:chExt cx="5057987" cy="137377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4C868A-5F5C-6B85-D86E-FFBADA6E3E3C}"/>
                </a:ext>
              </a:extLst>
            </p:cNvPr>
            <p:cNvSpPr txBox="1"/>
            <p:nvPr/>
          </p:nvSpPr>
          <p:spPr>
            <a:xfrm>
              <a:off x="7537668" y="977658"/>
              <a:ext cx="5057987" cy="1373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highlight>
                    <a:srgbClr val="00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PH</a:t>
              </a:r>
              <a:r>
                <a:rPr lang="en-US" sz="1400" dirty="0">
                  <a:highlight>
                    <a:srgbClr val="00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It will 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(Verbal Phrase) (Object)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sz="1400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highlight>
                    <a:srgbClr val="00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IH</a:t>
              </a:r>
              <a:r>
                <a:rPr lang="en-US" sz="1400" dirty="0">
                  <a:highlight>
                    <a:srgbClr val="00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It does not mention whether to 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(Verbal Phrase) (Object)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sz="1400" dirty="0">
                  <a:highlight>
                    <a:srgbClr val="00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b="1" dirty="0">
                  <a:solidFill>
                    <a:schemeClr val="bg1"/>
                  </a:solidFill>
                  <a:highlight>
                    <a:srgbClr val="0000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NH</a:t>
              </a:r>
              <a:r>
                <a:rPr lang="en-US" sz="1400" dirty="0">
                  <a:highlight>
                    <a:srgbClr val="000000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It does not 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(Verbal Phrase) (Object)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.</a:t>
              </a:r>
              <a:endParaRPr lang="en-US" sz="1400" u="sng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01919B9-0043-7739-6512-274D6FA8CB26}"/>
                </a:ext>
              </a:extLst>
            </p:cNvPr>
            <p:cNvCxnSpPr>
              <a:cxnSpLocks/>
            </p:cNvCxnSpPr>
            <p:nvPr/>
          </p:nvCxnSpPr>
          <p:spPr>
            <a:xfrm>
              <a:off x="8702766" y="1272062"/>
              <a:ext cx="1763026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A0D3A-7583-4C3E-6B75-1A9D14EF2F3F}"/>
                </a:ext>
              </a:extLst>
            </p:cNvPr>
            <p:cNvCxnSpPr>
              <a:cxnSpLocks/>
            </p:cNvCxnSpPr>
            <p:nvPr/>
          </p:nvCxnSpPr>
          <p:spPr>
            <a:xfrm>
              <a:off x="8997310" y="2317268"/>
              <a:ext cx="1780167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347ECDF-D748-14F6-0DBD-C11866251035}"/>
                </a:ext>
              </a:extLst>
            </p:cNvPr>
            <p:cNvCxnSpPr>
              <a:cxnSpLocks/>
            </p:cNvCxnSpPr>
            <p:nvPr/>
          </p:nvCxnSpPr>
          <p:spPr>
            <a:xfrm>
              <a:off x="10465793" y="1779105"/>
              <a:ext cx="1742280" cy="0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3FDBA-9B31-EDC8-53E0-4388481B1E9A}"/>
              </a:ext>
            </a:extLst>
          </p:cNvPr>
          <p:cNvGrpSpPr/>
          <p:nvPr/>
        </p:nvGrpSpPr>
        <p:grpSpPr>
          <a:xfrm>
            <a:off x="7563089" y="3238036"/>
            <a:ext cx="846848" cy="956665"/>
            <a:chOff x="9373251" y="4772012"/>
            <a:chExt cx="846848" cy="9566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2C0A591-DEBD-DEB7-0725-62371EF62FEC}"/>
                </a:ext>
              </a:extLst>
            </p:cNvPr>
            <p:cNvSpPr/>
            <p:nvPr/>
          </p:nvSpPr>
          <p:spPr>
            <a:xfrm>
              <a:off x="9404724" y="4772012"/>
              <a:ext cx="815375" cy="956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4A68B55-1C20-B452-DCBB-A83937DBE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biLevel thresh="25000"/>
            </a:blip>
            <a:stretch>
              <a:fillRect/>
            </a:stretch>
          </p:blipFill>
          <p:spPr>
            <a:xfrm>
              <a:off x="9373251" y="4818981"/>
              <a:ext cx="807437" cy="84762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957F2EF-196D-463B-C510-0D3E55147AA9}"/>
              </a:ext>
            </a:extLst>
          </p:cNvPr>
          <p:cNvSpPr txBox="1"/>
          <p:nvPr/>
        </p:nvSpPr>
        <p:spPr>
          <a:xfrm>
            <a:off x="2311427" y="3162831"/>
            <a:ext cx="5109659" cy="1412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400" dirty="0">
                <a:solidFill>
                  <a:srgbClr val="00B050"/>
                </a:solidFill>
                <a:latin typeface="+mn-lt"/>
              </a:rPr>
              <a:t>“It will request MAC address.”</a:t>
            </a:r>
          </a:p>
          <a:p>
            <a:pPr>
              <a:lnSpc>
                <a:spcPct val="125000"/>
              </a:lnSpc>
            </a:pPr>
            <a:endParaRPr lang="en-US" sz="1400" dirty="0">
              <a:solidFill>
                <a:schemeClr val="accent1"/>
              </a:solidFill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“It does not mention whether to request MAC address”</a:t>
            </a:r>
          </a:p>
          <a:p>
            <a:pPr>
              <a:lnSpc>
                <a:spcPct val="125000"/>
              </a:lnSpc>
            </a:pPr>
            <a:endParaRPr lang="en-US" sz="1400" dirty="0">
              <a:solidFill>
                <a:schemeClr val="accent4">
                  <a:lumMod val="50000"/>
                </a:schemeClr>
              </a:solidFill>
              <a:latin typeface="+mn-lt"/>
            </a:endParaRPr>
          </a:p>
          <a:p>
            <a:pPr>
              <a:lnSpc>
                <a:spcPct val="125000"/>
              </a:lnSpc>
            </a:pPr>
            <a:r>
              <a:rPr lang="en-US" sz="1400" dirty="0">
                <a:solidFill>
                  <a:srgbClr val="C00000"/>
                </a:solidFill>
                <a:latin typeface="+mn-lt"/>
              </a:rPr>
              <a:t>“It does not request MAC address”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1771C5-5157-380C-3F93-A2E4D3BCB0B9}"/>
              </a:ext>
            </a:extLst>
          </p:cNvPr>
          <p:cNvCxnSpPr>
            <a:endCxn id="14" idx="1"/>
          </p:cNvCxnSpPr>
          <p:nvPr/>
        </p:nvCxnSpPr>
        <p:spPr>
          <a:xfrm>
            <a:off x="4867597" y="3115331"/>
            <a:ext cx="2695492" cy="593488"/>
          </a:xfrm>
          <a:prstGeom prst="bentConnector3">
            <a:avLst>
              <a:gd name="adj1" fmla="val 8703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C2CD7AE-1962-DAE8-106B-91270E21D6A9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240977" y="3708819"/>
            <a:ext cx="2322112" cy="624405"/>
          </a:xfrm>
          <a:prstGeom prst="bentConnector3">
            <a:avLst>
              <a:gd name="adj1" fmla="val 85112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66E3B82-A39C-7FF6-D1C3-8FCABB72345B}"/>
              </a:ext>
            </a:extLst>
          </p:cNvPr>
          <p:cNvCxnSpPr>
            <a:endCxn id="14" idx="1"/>
          </p:cNvCxnSpPr>
          <p:nvPr/>
        </p:nvCxnSpPr>
        <p:spPr>
          <a:xfrm>
            <a:off x="6576466" y="3708818"/>
            <a:ext cx="986623" cy="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89BB15EF-315F-2590-0B5C-7A9677E053A6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409937" y="3238036"/>
            <a:ext cx="601410" cy="47833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46562E23-26AB-494F-ED0C-DF3E9DA0BA0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8409937" y="3716369"/>
            <a:ext cx="612598" cy="47833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21CDCE7-C94B-C058-84A5-EEAADD20C50C}"/>
              </a:ext>
            </a:extLst>
          </p:cNvPr>
          <p:cNvCxnSpPr>
            <a:cxnSpLocks/>
          </p:cNvCxnSpPr>
          <p:nvPr/>
        </p:nvCxnSpPr>
        <p:spPr>
          <a:xfrm>
            <a:off x="8422743" y="3716368"/>
            <a:ext cx="58860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57D433C-921E-2315-CD92-52F3584535DE}"/>
              </a:ext>
            </a:extLst>
          </p:cNvPr>
          <p:cNvSpPr txBox="1"/>
          <p:nvPr/>
        </p:nvSpPr>
        <p:spPr>
          <a:xfrm>
            <a:off x="9022535" y="3047098"/>
            <a:ext cx="12217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 err="1">
                <a:solidFill>
                  <a:srgbClr val="00B050"/>
                </a:solidFill>
                <a:latin typeface="+mn-lt"/>
              </a:rPr>
              <a:t>Score</a:t>
            </a:r>
            <a:r>
              <a:rPr lang="en-US" sz="1600" i="1" baseline="-25000" dirty="0" err="1">
                <a:solidFill>
                  <a:srgbClr val="00B050"/>
                </a:solidFill>
                <a:latin typeface="+mn-lt"/>
              </a:rPr>
              <a:t>p</a:t>
            </a:r>
            <a:endParaRPr lang="en-US" sz="1600" i="1" dirty="0">
              <a:solidFill>
                <a:srgbClr val="00B050"/>
              </a:solidFill>
              <a:latin typeface="+mn-lt"/>
            </a:endParaRPr>
          </a:p>
          <a:p>
            <a:endParaRPr lang="en-US" sz="1600" i="1" dirty="0">
              <a:solidFill>
                <a:schemeClr val="accent1"/>
              </a:solidFill>
              <a:latin typeface="+mn-lt"/>
            </a:endParaRPr>
          </a:p>
          <a:p>
            <a:r>
              <a:rPr lang="en-US" sz="1600" i="1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Score</a:t>
            </a:r>
            <a:r>
              <a:rPr lang="en-US" sz="1600" i="1" baseline="-25000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i</a:t>
            </a:r>
            <a:endParaRPr lang="en-US" sz="1600" i="1" baseline="-250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  <a:p>
            <a:endParaRPr lang="en-US" sz="1600" i="1" dirty="0">
              <a:solidFill>
                <a:srgbClr val="C00000"/>
              </a:solidFill>
              <a:latin typeface="+mn-lt"/>
            </a:endParaRPr>
          </a:p>
          <a:p>
            <a:r>
              <a:rPr lang="en-US" sz="1600" i="1" dirty="0" err="1">
                <a:solidFill>
                  <a:srgbClr val="C00000"/>
                </a:solidFill>
                <a:latin typeface="+mn-lt"/>
              </a:rPr>
              <a:t>Score</a:t>
            </a:r>
            <a:r>
              <a:rPr lang="en-US" sz="1600" i="1" baseline="-25000" dirty="0" err="1">
                <a:solidFill>
                  <a:srgbClr val="C00000"/>
                </a:solidFill>
                <a:latin typeface="+mn-lt"/>
              </a:rPr>
              <a:t>n</a:t>
            </a:r>
            <a:endParaRPr lang="en-US" sz="1600" i="1" dirty="0">
              <a:solidFill>
                <a:schemeClr val="accent1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FF651B-193A-0CD0-7B6F-C01D95445C9C}"/>
                  </a:ext>
                </a:extLst>
              </p:cNvPr>
              <p:cNvSpPr txBox="1"/>
              <p:nvPr/>
            </p:nvSpPr>
            <p:spPr>
              <a:xfrm>
                <a:off x="2197591" y="4862965"/>
                <a:ext cx="7573355" cy="3978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𝑆𝑐𝑜𝑟𝑒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3FF651B-193A-0CD0-7B6F-C01D95445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7591" y="4862965"/>
                <a:ext cx="7573355" cy="397866"/>
              </a:xfrm>
              <a:prstGeom prst="rect">
                <a:avLst/>
              </a:prstGeom>
              <a:blipFill>
                <a:blip r:embed="rId4"/>
                <a:stretch>
                  <a:fillRect b="-2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C2638163-5B80-3E84-396A-B5782E7278E3}"/>
              </a:ext>
            </a:extLst>
          </p:cNvPr>
          <p:cNvSpPr txBox="1"/>
          <p:nvPr/>
        </p:nvSpPr>
        <p:spPr>
          <a:xfrm>
            <a:off x="711705" y="5680695"/>
            <a:ext cx="10644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* We </a:t>
            </a:r>
            <a:r>
              <a:rPr lang="en-US" altLang="zh-CN" sz="1400" dirty="0">
                <a:latin typeface="+mn-lt"/>
              </a:rPr>
              <a:t>performed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a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small-scale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preliminary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study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of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Google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in-house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SDKs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and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through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it,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we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adopted 0.73 as the optimal threshold (</a:t>
            </a:r>
            <a:r>
              <a:rPr lang="en-US" sz="1400" b="1" i="1" dirty="0">
                <a:latin typeface="+mn-lt"/>
              </a:rPr>
              <a:t>T</a:t>
            </a:r>
            <a:r>
              <a:rPr lang="en-US" sz="1400" dirty="0">
                <a:latin typeface="+mn-lt"/>
              </a:rPr>
              <a:t>) to achieve the minimal false negative rate.</a:t>
            </a:r>
            <a:endParaRPr lang="en-SG" sz="1400" dirty="0">
              <a:latin typeface="+mn-lt"/>
            </a:endParaRPr>
          </a:p>
        </p:txBody>
      </p:sp>
      <p:pic>
        <p:nvPicPr>
          <p:cNvPr id="26" name="Graphic 25" descr="Document with solid fill">
            <a:extLst>
              <a:ext uri="{FF2B5EF4-FFF2-40B4-BE49-F238E27FC236}">
                <a16:creationId xmlns:a16="http://schemas.microsoft.com/office/drawing/2014/main" id="{26A4182D-0812-BF12-850B-8F79D2454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7278" y="2268373"/>
            <a:ext cx="648137" cy="646331"/>
          </a:xfrm>
          <a:prstGeom prst="rect">
            <a:avLst/>
          </a:prstGeom>
        </p:spPr>
      </p:pic>
      <p:cxnSp>
        <p:nvCxnSpPr>
          <p:cNvPr id="27" name="Connector: Elbow 18">
            <a:extLst>
              <a:ext uri="{FF2B5EF4-FFF2-40B4-BE49-F238E27FC236}">
                <a16:creationId xmlns:a16="http://schemas.microsoft.com/office/drawing/2014/main" id="{7C67C945-9109-3B36-0BF7-E4F0767C3756}"/>
              </a:ext>
            </a:extLst>
          </p:cNvPr>
          <p:cNvCxnSpPr>
            <a:cxnSpLocks/>
            <a:stCxn id="26" idx="2"/>
            <a:endCxn id="13" idx="0"/>
          </p:cNvCxnSpPr>
          <p:nvPr/>
        </p:nvCxnSpPr>
        <p:spPr>
          <a:xfrm rot="16200000" flipH="1">
            <a:off x="7840132" y="3075918"/>
            <a:ext cx="323332" cy="90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EF1DF0E4-1BB6-FE6B-D09B-715B9753F23E}"/>
              </a:ext>
            </a:extLst>
          </p:cNvPr>
          <p:cNvSpPr txBox="1"/>
          <p:nvPr/>
        </p:nvSpPr>
        <p:spPr>
          <a:xfrm>
            <a:off x="8325415" y="2433957"/>
            <a:ext cx="18041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Privacy</a:t>
            </a:r>
            <a:r>
              <a:rPr lang="zh-CN" altLang="en-US" sz="1400" dirty="0">
                <a:latin typeface="+mn-lt"/>
              </a:rPr>
              <a:t> </a:t>
            </a:r>
            <a:r>
              <a:rPr lang="en-US" altLang="zh-CN" sz="1400" dirty="0">
                <a:latin typeface="+mn-lt"/>
              </a:rPr>
              <a:t>policy</a:t>
            </a:r>
            <a:endParaRPr lang="en-SG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8448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C0D8AF-7A32-9D28-6DB6-57899C6CBDFF}"/>
              </a:ext>
            </a:extLst>
          </p:cNvPr>
          <p:cNvGrpSpPr/>
          <p:nvPr/>
        </p:nvGrpSpPr>
        <p:grpSpPr>
          <a:xfrm rot="10800000">
            <a:off x="253219" y="5933560"/>
            <a:ext cx="7988412" cy="365125"/>
            <a:chOff x="3084065" y="5852158"/>
            <a:chExt cx="7650165" cy="5943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46E6FC-3799-2C6A-07CD-919B0CB820A6}"/>
                </a:ext>
              </a:extLst>
            </p:cNvPr>
            <p:cNvSpPr/>
            <p:nvPr/>
          </p:nvSpPr>
          <p:spPr>
            <a:xfrm>
              <a:off x="6372486" y="5852158"/>
              <a:ext cx="4361744" cy="5943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F737EBF-03B5-A9AF-E914-9DC2CCDAB8C8}"/>
                </a:ext>
              </a:extLst>
            </p:cNvPr>
            <p:cNvSpPr/>
            <p:nvPr/>
          </p:nvSpPr>
          <p:spPr>
            <a:xfrm>
              <a:off x="3084065" y="5852159"/>
              <a:ext cx="3346897" cy="59436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61000">
                  <a:schemeClr val="bg1"/>
                </a:gs>
                <a:gs pos="89000">
                  <a:schemeClr val="bg1">
                    <a:alpha val="3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42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03758" y="1144023"/>
            <a:ext cx="5684537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Configuring Taint Analysis</a:t>
            </a:r>
            <a:endParaRPr lang="en-SG" dirty="0">
              <a:solidFill>
                <a:srgbClr val="0065BE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8019C1-4BF8-2EE0-94B0-2EEAE972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16" y="138492"/>
            <a:ext cx="5449060" cy="647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BB6909-56C9-FAD7-3F7E-236DFDB6BA58}"/>
              </a:ext>
            </a:extLst>
          </p:cNvPr>
          <p:cNvSpPr txBox="1"/>
          <p:nvPr/>
        </p:nvSpPr>
        <p:spPr>
          <a:xfrm>
            <a:off x="6003758" y="1926203"/>
            <a:ext cx="58305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We resort to </a:t>
            </a:r>
            <a:r>
              <a:rPr lang="en-US" sz="1800" b="1" dirty="0">
                <a:latin typeface="+mn-lt"/>
              </a:rPr>
              <a:t>static taint analysis</a:t>
            </a:r>
            <a:r>
              <a:rPr lang="en-US" sz="1800" dirty="0">
                <a:latin typeface="+mn-lt"/>
              </a:rPr>
              <a:t>* to identify “What do SDKs collect?”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We recognize APIs that collect the previously identified privacy data as </a:t>
            </a:r>
            <a:r>
              <a:rPr lang="en-US" sz="1800" b="1" dirty="0">
                <a:latin typeface="+mn-lt"/>
              </a:rPr>
              <a:t>source </a:t>
            </a:r>
            <a:r>
              <a:rPr lang="en-US" sz="1800" dirty="0">
                <a:latin typeface="+mn-lt"/>
              </a:rPr>
              <a:t>methods and identify the APIs that could save or share those privacy data into public spaces as </a:t>
            </a:r>
            <a:r>
              <a:rPr lang="en-US" sz="1800" b="1" dirty="0">
                <a:latin typeface="+mn-lt"/>
              </a:rPr>
              <a:t>sink </a:t>
            </a:r>
            <a:r>
              <a:rPr lang="en-US" sz="1800" dirty="0">
                <a:latin typeface="+mn-lt"/>
              </a:rPr>
              <a:t>methods.</a:t>
            </a:r>
          </a:p>
          <a:p>
            <a:endParaRPr lang="en-US" sz="1800" dirty="0">
              <a:latin typeface="+mn-lt"/>
            </a:endParaRPr>
          </a:p>
          <a:p>
            <a:r>
              <a:rPr lang="en-US" sz="1800" dirty="0">
                <a:latin typeface="+mn-lt"/>
              </a:rPr>
              <a:t>741 source methods are selected to cover the 41 identified privacy data</a:t>
            </a:r>
          </a:p>
          <a:p>
            <a:endParaRPr lang="en-US" sz="18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BB47A2-29E3-8408-04FE-3DE484CC972A}"/>
              </a:ext>
            </a:extLst>
          </p:cNvPr>
          <p:cNvSpPr txBox="1"/>
          <p:nvPr/>
        </p:nvSpPr>
        <p:spPr>
          <a:xfrm>
            <a:off x="6133154" y="5605001"/>
            <a:ext cx="56102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i="1" dirty="0">
                <a:latin typeface="+mn-lt"/>
              </a:rPr>
              <a:t>* We resort to the latest open-sourced taint analysis toolkit for Android apps named “</a:t>
            </a:r>
            <a:r>
              <a:rPr lang="en-SG" sz="1200" i="1" dirty="0" err="1">
                <a:latin typeface="+mn-lt"/>
              </a:rPr>
              <a:t>AppShark</a:t>
            </a:r>
            <a:r>
              <a:rPr lang="en-SG" sz="1200" i="1" dirty="0">
                <a:latin typeface="+mn-lt"/>
              </a:rPr>
              <a:t>” to perform our analysis.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90B8B65-9713-1256-93B5-DE052691E7DC}"/>
              </a:ext>
            </a:extLst>
          </p:cNvPr>
          <p:cNvSpPr txBox="1">
            <a:spLocks/>
          </p:cNvSpPr>
          <p:nvPr/>
        </p:nvSpPr>
        <p:spPr>
          <a:xfrm>
            <a:off x="6003758" y="163178"/>
            <a:ext cx="5084789" cy="108981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3200" b="1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Frutiger LT 55 Roman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pc="-120" dirty="0">
                <a:solidFill>
                  <a:srgbClr val="0065BE"/>
                </a:solidFill>
              </a:rPr>
              <a:t>Exploring</a:t>
            </a:r>
            <a:r>
              <a:rPr lang="zh-CN" altLang="en-US" spc="-120" dirty="0">
                <a:solidFill>
                  <a:srgbClr val="0065BE"/>
                </a:solidFill>
              </a:rPr>
              <a:t> </a:t>
            </a:r>
            <a:r>
              <a:rPr lang="en-US" altLang="zh-CN" spc="-120" dirty="0">
                <a:solidFill>
                  <a:srgbClr val="0065BE"/>
                </a:solidFill>
              </a:rPr>
              <a:t>Privacy</a:t>
            </a:r>
            <a:r>
              <a:rPr lang="zh-CN" altLang="en-US" spc="-120" dirty="0">
                <a:solidFill>
                  <a:srgbClr val="0065BE"/>
                </a:solidFill>
              </a:rPr>
              <a:t> </a:t>
            </a:r>
            <a:r>
              <a:rPr lang="en-US" altLang="zh-CN" spc="-120" dirty="0">
                <a:solidFill>
                  <a:srgbClr val="0065BE"/>
                </a:solidFill>
              </a:rPr>
              <a:t>Collection</a:t>
            </a:r>
            <a:r>
              <a:rPr lang="zh-CN" altLang="en-US" spc="-120" dirty="0">
                <a:solidFill>
                  <a:srgbClr val="0065BE"/>
                </a:solidFill>
              </a:rPr>
              <a:t> </a:t>
            </a:r>
            <a:r>
              <a:rPr lang="en-US" altLang="zh-CN" spc="-120" dirty="0">
                <a:solidFill>
                  <a:srgbClr val="0065BE"/>
                </a:solidFill>
              </a:rPr>
              <a:t>(Phase</a:t>
            </a:r>
            <a:r>
              <a:rPr lang="zh-CN" altLang="en-US" spc="-120" dirty="0">
                <a:solidFill>
                  <a:srgbClr val="0065BE"/>
                </a:solidFill>
              </a:rPr>
              <a:t> </a:t>
            </a:r>
            <a:r>
              <a:rPr lang="en-US" altLang="zh-CN" spc="-120" dirty="0">
                <a:solidFill>
                  <a:srgbClr val="0065BE"/>
                </a:solidFill>
              </a:rPr>
              <a:t>3)</a:t>
            </a:r>
            <a:endParaRPr lang="en-SG" spc="-120" dirty="0">
              <a:solidFill>
                <a:srgbClr val="0065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4584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B98E760-FBB0-A5FC-C2D0-59D544B296D1}"/>
              </a:ext>
            </a:extLst>
          </p:cNvPr>
          <p:cNvGrpSpPr/>
          <p:nvPr/>
        </p:nvGrpSpPr>
        <p:grpSpPr>
          <a:xfrm>
            <a:off x="2033337" y="5871321"/>
            <a:ext cx="10158664" cy="365125"/>
            <a:chOff x="3084065" y="5852158"/>
            <a:chExt cx="7650165" cy="5943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FF0C23-FD6A-0D02-0969-4D91057420D3}"/>
                </a:ext>
              </a:extLst>
            </p:cNvPr>
            <p:cNvSpPr/>
            <p:nvPr/>
          </p:nvSpPr>
          <p:spPr>
            <a:xfrm>
              <a:off x="6372486" y="5852158"/>
              <a:ext cx="4361744" cy="5943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0EE4AA-DB90-53FF-15F9-ED395FB64B88}"/>
                </a:ext>
              </a:extLst>
            </p:cNvPr>
            <p:cNvSpPr/>
            <p:nvPr/>
          </p:nvSpPr>
          <p:spPr>
            <a:xfrm>
              <a:off x="3084065" y="5852159"/>
              <a:ext cx="3346897" cy="594361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61000">
                  <a:schemeClr val="bg1"/>
                </a:gs>
                <a:gs pos="89000">
                  <a:schemeClr val="bg1">
                    <a:alpha val="3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43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9504B-6BE0-C382-7CBC-D9E0282FF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650" y="3227225"/>
            <a:ext cx="5548449" cy="29500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FD1FB0-DA8E-B808-7863-CE3E7C9E1869}"/>
              </a:ext>
            </a:extLst>
          </p:cNvPr>
          <p:cNvSpPr txBox="1"/>
          <p:nvPr/>
        </p:nvSpPr>
        <p:spPr>
          <a:xfrm>
            <a:off x="849086" y="1749897"/>
            <a:ext cx="10071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dirty="0">
                <a:latin typeface="+mn-lt"/>
              </a:rPr>
              <a:t>46 methods are identified as the sink methods, with their functionalities covering </a:t>
            </a:r>
            <a:r>
              <a:rPr lang="en-SG" sz="1800" b="1" i="1" dirty="0">
                <a:latin typeface="+mn-lt"/>
              </a:rPr>
              <a:t>network transfer</a:t>
            </a:r>
            <a:r>
              <a:rPr lang="en-SG" sz="1800" dirty="0">
                <a:latin typeface="+mn-lt"/>
              </a:rPr>
              <a:t>, </a:t>
            </a:r>
            <a:r>
              <a:rPr lang="en-SG" sz="1800" b="1" i="1" dirty="0">
                <a:latin typeface="+mn-lt"/>
              </a:rPr>
              <a:t>file saving</a:t>
            </a:r>
            <a:r>
              <a:rPr lang="en-SG" sz="1800" dirty="0">
                <a:latin typeface="+mn-lt"/>
              </a:rPr>
              <a:t>, and </a:t>
            </a:r>
            <a:r>
              <a:rPr lang="en-SG" sz="1800" b="1" i="1" dirty="0">
                <a:latin typeface="+mn-lt"/>
              </a:rPr>
              <a:t>writing into the system settings</a:t>
            </a:r>
            <a:r>
              <a:rPr lang="en-SG" sz="1800" dirty="0">
                <a:latin typeface="+mn-lt"/>
              </a:rPr>
              <a:t>.</a:t>
            </a:r>
          </a:p>
          <a:p>
            <a:endParaRPr lang="en-SG" sz="1800" dirty="0">
              <a:latin typeface="+mn-lt"/>
            </a:endParaRPr>
          </a:p>
          <a:p>
            <a:r>
              <a:rPr lang="en-SG" sz="1800" dirty="0">
                <a:latin typeface="+mn-lt"/>
              </a:rPr>
              <a:t>All the sinks are considered public locations that an arbitrary third-party app can access*.</a:t>
            </a:r>
          </a:p>
          <a:p>
            <a:endParaRPr lang="en-SG" sz="1800" dirty="0">
              <a:latin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6D490B-7354-BDD3-5135-B4AC7994BBCF}"/>
              </a:ext>
            </a:extLst>
          </p:cNvPr>
          <p:cNvSpPr txBox="1"/>
          <p:nvPr/>
        </p:nvSpPr>
        <p:spPr>
          <a:xfrm>
            <a:off x="798127" y="5200919"/>
            <a:ext cx="423939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400" i="1" dirty="0">
                <a:latin typeface="+mn-lt"/>
              </a:rPr>
              <a:t>* We remark that some access actions may need a non-dangerous permission (e.g., access Internet, read public directories, etc)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B015A90-3A87-D1F1-3A56-9B70DA0059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8127" y="869163"/>
            <a:ext cx="11089504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Configuring Taint Analysis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DB4124C-DE21-CC09-881D-66CBEA4F40AA}"/>
              </a:ext>
            </a:extLst>
          </p:cNvPr>
          <p:cNvSpPr txBox="1">
            <a:spLocks/>
          </p:cNvSpPr>
          <p:nvPr/>
        </p:nvSpPr>
        <p:spPr>
          <a:xfrm>
            <a:off x="798127" y="373507"/>
            <a:ext cx="9919504" cy="74478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3200" b="1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Frutiger LT 55 Roman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609585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219170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828754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438339" algn="l" rtl="0" eaLnBrk="1" fontAlgn="base" hangingPunct="1">
              <a:spcBef>
                <a:spcPct val="0"/>
              </a:spcBef>
              <a:spcAft>
                <a:spcPct val="0"/>
              </a:spcAft>
              <a:defRPr sz="2667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065BE"/>
                </a:solidFill>
              </a:rPr>
              <a:t>Exploring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Privacy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Collection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(Phase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3)</a:t>
            </a:r>
            <a:endParaRPr lang="en-SG" dirty="0">
              <a:solidFill>
                <a:srgbClr val="0065B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387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168F6-C43A-3A94-6F2C-26020D9F9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5500" y="1857375"/>
            <a:ext cx="8076511" cy="217970"/>
          </a:xfrm>
        </p:spPr>
        <p:txBody>
          <a:bodyPr>
            <a:normAutofit fontScale="90000"/>
          </a:bodyPr>
          <a:lstStyle/>
          <a:p>
            <a:pPr algn="l">
              <a:lnSpc>
                <a:spcPct val="100000"/>
              </a:lnSpc>
            </a:pPr>
            <a:r>
              <a:rPr lang="en-US" dirty="0"/>
              <a:t> </a:t>
            </a:r>
            <a:endParaRPr lang="en-S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6CF1D-BC7C-5999-D587-43F55CCA4B8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952811" y="6394434"/>
            <a:ext cx="2844800" cy="365125"/>
          </a:xfrm>
        </p:spPr>
        <p:txBody>
          <a:bodyPr/>
          <a:lstStyle/>
          <a:p>
            <a:fld id="{71C63AB4-6DC0-4902-8E9D-B5377E74E401}" type="slidenum">
              <a:rPr lang="en-SG" sz="1800" smtClean="0"/>
              <a:t>44</a:t>
            </a:fld>
            <a:endParaRPr lang="en-SG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4CD5F-9902-2824-D1B5-6BE2E02FBE1C}"/>
              </a:ext>
            </a:extLst>
          </p:cNvPr>
          <p:cNvSpPr txBox="1"/>
          <p:nvPr/>
        </p:nvSpPr>
        <p:spPr>
          <a:xfrm>
            <a:off x="609600" y="1741900"/>
            <a:ext cx="1048702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latin typeface="+mj-lt"/>
              </a:rPr>
              <a:t>Our evaluation aims to address three research questions: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latin typeface="+mj-lt"/>
              </a:rPr>
              <a:t>RQ1</a:t>
            </a:r>
            <a:r>
              <a:rPr lang="en-US" sz="2000" dirty="0">
                <a:latin typeface="+mj-lt"/>
              </a:rPr>
              <a:t>: Can our privacy policy analysis identify the privacy data claimed to be collected by SDKs in a large scale? What is the performance of our NLI model-based approach?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latin typeface="+mj-lt"/>
              </a:rPr>
              <a:t>RQ2</a:t>
            </a:r>
            <a:r>
              <a:rPr lang="en-US" sz="2000" dirty="0">
                <a:latin typeface="+mj-lt"/>
              </a:rPr>
              <a:t>:  Can our taint analysis find privacy data collection and sharing behaviors from the SDKs? How many tainted traces are detected? Can those tainted traces (really) leak users' privacy?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000" b="1" dirty="0">
                <a:latin typeface="+mj-lt"/>
              </a:rPr>
              <a:t>RQ3</a:t>
            </a:r>
            <a:r>
              <a:rPr lang="en-US" sz="2000" dirty="0">
                <a:latin typeface="+mj-lt"/>
              </a:rPr>
              <a:t>: By cross-checking their privacy disclosure, what is the status quo of personal data protection at SDK-level? Do the collected SDKs comply with their privacy policies?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685CDD1-E83C-33B9-B328-0CEBC0FAEC23}"/>
              </a:ext>
            </a:extLst>
          </p:cNvPr>
          <p:cNvSpPr txBox="1">
            <a:spLocks/>
          </p:cNvSpPr>
          <p:nvPr/>
        </p:nvSpPr>
        <p:spPr>
          <a:xfrm>
            <a:off x="609600" y="307008"/>
            <a:ext cx="8076511" cy="918103"/>
          </a:xfrm>
        </p:spPr>
        <p:txBody>
          <a:bodyPr anchor="b">
            <a:noAutofit/>
          </a:bodyPr>
          <a:lstStyle>
            <a:lvl1pPr algn="ctr" defTabSz="342874" rtl="0" eaLnBrk="1" fontAlgn="base" hangingPunct="1">
              <a:lnSpc>
                <a:spcPts val="3780"/>
              </a:lnSpc>
              <a:spcBef>
                <a:spcPct val="0"/>
              </a:spcBef>
              <a:spcAft>
                <a:spcPct val="0"/>
              </a:spcAft>
              <a:defRPr sz="3151" kern="1200">
                <a:solidFill>
                  <a:schemeClr val="accent1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US" sz="3200" b="1" dirty="0">
                <a:solidFill>
                  <a:srgbClr val="0065BE"/>
                </a:solidFill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79322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2" y="268915"/>
            <a:ext cx="8822232" cy="500270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Evaluation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45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880" y="757114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RQ1 Privacy Policy Analysis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617251" y="4643385"/>
            <a:ext cx="889748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The </a:t>
            </a:r>
            <a:r>
              <a:rPr lang="en-SG" sz="1800" b="1" dirty="0">
                <a:latin typeface="+mn-lt"/>
              </a:rPr>
              <a:t>IP address (21.9%)</a:t>
            </a:r>
            <a:r>
              <a:rPr lang="en-SG" sz="1800" dirty="0">
                <a:latin typeface="+mn-lt"/>
              </a:rPr>
              <a:t>, </a:t>
            </a:r>
            <a:r>
              <a:rPr lang="en-SG" sz="1800" b="1" dirty="0">
                <a:latin typeface="+mn-lt"/>
              </a:rPr>
              <a:t>network information (14.0%)</a:t>
            </a:r>
            <a:r>
              <a:rPr lang="en-SG" sz="1800" dirty="0">
                <a:latin typeface="+mn-lt"/>
              </a:rPr>
              <a:t>, and </a:t>
            </a:r>
            <a:r>
              <a:rPr lang="en-SG" sz="1800" b="1" dirty="0">
                <a:latin typeface="+mn-lt"/>
              </a:rPr>
              <a:t>locations (13.0%)</a:t>
            </a:r>
            <a:r>
              <a:rPr lang="en-SG" sz="1800" dirty="0">
                <a:latin typeface="+mn-lt"/>
              </a:rPr>
              <a:t> are the most requested privacy data.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Our NLI model achieves a promising precision of </a:t>
            </a:r>
            <a:r>
              <a:rPr lang="en-SG" sz="1800" b="1" dirty="0">
                <a:latin typeface="+mn-lt"/>
              </a:rPr>
              <a:t>87.4%</a:t>
            </a:r>
            <a:r>
              <a:rPr lang="en-SG" sz="1800" dirty="0">
                <a:latin typeface="+mn-lt"/>
              </a:rPr>
              <a:t> and F1-score of </a:t>
            </a:r>
            <a:r>
              <a:rPr lang="en-SG" sz="1800" b="1" dirty="0">
                <a:latin typeface="+mn-lt"/>
              </a:rPr>
              <a:t>89.5%</a:t>
            </a:r>
            <a:r>
              <a:rPr lang="en-SG" sz="1800" dirty="0">
                <a:latin typeface="+mn-lt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F3892-196E-B43E-D99E-635F3850319F}"/>
              </a:ext>
            </a:extLst>
          </p:cNvPr>
          <p:cNvSpPr txBox="1"/>
          <p:nvPr/>
        </p:nvSpPr>
        <p:spPr>
          <a:xfrm>
            <a:off x="692454" y="1374878"/>
            <a:ext cx="107562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Our analysis managed to identify 214 data requests from privacy policies.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89095F-2BE2-0FBF-2ABA-6CE5C2279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72" y="1907638"/>
            <a:ext cx="10315764" cy="244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96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D9B6CB-AA05-E0C9-CEF5-EBEE4FD75229}"/>
              </a:ext>
            </a:extLst>
          </p:cNvPr>
          <p:cNvSpPr/>
          <p:nvPr/>
        </p:nvSpPr>
        <p:spPr>
          <a:xfrm>
            <a:off x="651672" y="5933563"/>
            <a:ext cx="11540327" cy="3651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Evaluation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46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880" y="757114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RQ2 Privacy Collection and Potential Leakages at SDK-Level packages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546682" y="2281807"/>
            <a:ext cx="5115168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The </a:t>
            </a:r>
            <a:r>
              <a:rPr lang="en-SG" sz="1800" b="1" dirty="0">
                <a:latin typeface="+mn-lt"/>
              </a:rPr>
              <a:t>location and sensor data (C3, 43.2%) </a:t>
            </a:r>
            <a:r>
              <a:rPr lang="en-SG" sz="1800" dirty="0">
                <a:latin typeface="+mn-lt"/>
              </a:rPr>
              <a:t>are the most </a:t>
            </a:r>
            <a:r>
              <a:rPr lang="en-SG" sz="1800" b="1" dirty="0">
                <a:latin typeface="+mn-lt"/>
              </a:rPr>
              <a:t>read</a:t>
            </a:r>
            <a:r>
              <a:rPr lang="en-SG" sz="1800" dirty="0">
                <a:latin typeface="+mn-lt"/>
              </a:rPr>
              <a:t> privacy data type.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34 (21.5%) </a:t>
            </a:r>
            <a:r>
              <a:rPr lang="en-US" sz="1800" dirty="0">
                <a:latin typeface="+mn-lt"/>
              </a:rPr>
              <a:t>analyzed SDKs contain at least one trace tainted.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b="1" dirty="0">
                <a:latin typeface="+mn-lt"/>
              </a:rPr>
              <a:t>346</a:t>
            </a:r>
            <a:r>
              <a:rPr lang="en-SG" sz="1800" dirty="0">
                <a:latin typeface="+mn-lt"/>
              </a:rPr>
              <a:t> sharing actions were observed from the 158 SDKs.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dirty="0">
                <a:latin typeface="+mn-lt"/>
              </a:rPr>
              <a:t>The </a:t>
            </a:r>
            <a:r>
              <a:rPr lang="en-SG" sz="1800" b="1" dirty="0">
                <a:latin typeface="+mn-lt"/>
              </a:rPr>
              <a:t>wireless communication data (C2, 49.7%)</a:t>
            </a:r>
            <a:r>
              <a:rPr lang="en-SG" sz="1800" dirty="0">
                <a:latin typeface="+mn-lt"/>
              </a:rPr>
              <a:t> are the most </a:t>
            </a:r>
            <a:r>
              <a:rPr lang="en-SG" sz="1800" b="1" dirty="0">
                <a:latin typeface="+mn-lt"/>
              </a:rPr>
              <a:t>shared</a:t>
            </a:r>
            <a:r>
              <a:rPr lang="en-SG" sz="1800" dirty="0">
                <a:latin typeface="+mn-lt"/>
              </a:rPr>
              <a:t> privacy data type.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SG" sz="1800" b="1" dirty="0">
                <a:latin typeface="+mn-lt"/>
              </a:rPr>
              <a:t>338 out of 346 (97.7%)</a:t>
            </a:r>
            <a:r>
              <a:rPr lang="en-SG" sz="1800" dirty="0">
                <a:latin typeface="+mn-lt"/>
              </a:rPr>
              <a:t> tainted traces are logically valid traces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(Type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I</a:t>
            </a:r>
            <a:r>
              <a:rPr lang="zh-CN" altLang="en-US" sz="1800" dirty="0">
                <a:latin typeface="+mn-lt"/>
              </a:rPr>
              <a:t> </a:t>
            </a:r>
            <a:r>
              <a:rPr lang="en-US" altLang="zh-CN" sz="1800" dirty="0">
                <a:latin typeface="+mn-lt"/>
              </a:rPr>
              <a:t>issue)</a:t>
            </a:r>
            <a:r>
              <a:rPr lang="en-SG" sz="1800" dirty="0">
                <a:latin typeface="+mn-lt"/>
              </a:rPr>
              <a:t>.</a:t>
            </a:r>
            <a:r>
              <a:rPr lang="zh-CN" altLang="en-US" sz="1800" dirty="0">
                <a:latin typeface="+mn-lt"/>
              </a:rPr>
              <a:t> </a:t>
            </a:r>
            <a:endParaRPr lang="en-SG" sz="1800" dirty="0">
              <a:latin typeface="+mn-lt"/>
            </a:endParaRPr>
          </a:p>
          <a:p>
            <a:pPr>
              <a:spcAft>
                <a:spcPts val="600"/>
              </a:spcAft>
            </a:pPr>
            <a:endParaRPr lang="en-SG" sz="18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2F3892-196E-B43E-D99E-635F3850319F}"/>
              </a:ext>
            </a:extLst>
          </p:cNvPr>
          <p:cNvSpPr txBox="1"/>
          <p:nvPr/>
        </p:nvSpPr>
        <p:spPr>
          <a:xfrm>
            <a:off x="690480" y="1444237"/>
            <a:ext cx="107562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Through analyzing the 158 SDKs, we manage to identify 2,318 occurrences of privacy data collection in their implementation.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A368DE-0853-748E-5D47-A3FE69CF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850" y="2494553"/>
            <a:ext cx="5983468" cy="362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34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Evaluation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47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880" y="772354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RQ3 SDK-Level Privacy Assessment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849086" y="1436914"/>
            <a:ext cx="10463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We resort to cross-checking the privacy policy with the caught data collection behaviors of the collected SDKs in their implementation.</a:t>
            </a:r>
            <a:endParaRPr lang="en-SG" sz="1800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21F73-D7B8-8227-D42F-D3921D4F0CAB}"/>
              </a:ext>
            </a:extLst>
          </p:cNvPr>
          <p:cNvSpPr txBox="1"/>
          <p:nvPr/>
        </p:nvSpPr>
        <p:spPr>
          <a:xfrm>
            <a:off x="805772" y="2267161"/>
            <a:ext cx="405651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1800" dirty="0">
                <a:latin typeface="+mn-lt"/>
              </a:rPr>
              <a:t>Excessive collection of users’ privacy (</a:t>
            </a:r>
            <a:r>
              <a:rPr lang="en-AU" sz="1800" b="1" dirty="0">
                <a:latin typeface="+mn-lt"/>
              </a:rPr>
              <a:t>36.6%</a:t>
            </a:r>
            <a:r>
              <a:rPr lang="en-AU" sz="1800" dirty="0">
                <a:latin typeface="+mn-lt"/>
              </a:rPr>
              <a:t>) and over-claiming collected data types in privacy policies (</a:t>
            </a:r>
            <a:r>
              <a:rPr lang="en-AU" sz="1800" b="1" dirty="0">
                <a:latin typeface="+mn-lt"/>
              </a:rPr>
              <a:t>88.1%</a:t>
            </a:r>
            <a:r>
              <a:rPr lang="en-AU" sz="1800" dirty="0">
                <a:latin typeface="+mn-lt"/>
              </a:rPr>
              <a:t>) are prevailing issues.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1800" b="1" dirty="0">
                <a:latin typeface="+mn-lt"/>
              </a:rPr>
              <a:t>App list, clipboard data</a:t>
            </a:r>
            <a:r>
              <a:rPr lang="en-AU" sz="1800" dirty="0">
                <a:latin typeface="+mn-lt"/>
              </a:rPr>
              <a:t>, and </a:t>
            </a:r>
            <a:r>
              <a:rPr lang="en-AU" sz="1800" b="1" dirty="0">
                <a:latin typeface="+mn-lt"/>
              </a:rPr>
              <a:t>location</a:t>
            </a:r>
            <a:r>
              <a:rPr lang="en-AU" sz="1800" dirty="0">
                <a:latin typeface="+mn-lt"/>
              </a:rPr>
              <a:t> are the top 3 excessively collected data types 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AU" sz="1800" b="1" dirty="0">
                <a:latin typeface="+mn-lt"/>
              </a:rPr>
              <a:t>IP address</a:t>
            </a:r>
            <a:r>
              <a:rPr lang="en-AU" sz="1800" dirty="0">
                <a:latin typeface="+mn-lt"/>
              </a:rPr>
              <a:t>, </a:t>
            </a:r>
            <a:r>
              <a:rPr lang="en-AU" sz="1800" b="1" dirty="0">
                <a:latin typeface="+mn-lt"/>
              </a:rPr>
              <a:t>IMEI</a:t>
            </a:r>
            <a:r>
              <a:rPr lang="en-AU" sz="1800" dirty="0">
                <a:latin typeface="+mn-lt"/>
              </a:rPr>
              <a:t>, and </a:t>
            </a:r>
            <a:r>
              <a:rPr lang="en-AU" sz="1800" b="1" dirty="0">
                <a:latin typeface="+mn-lt"/>
              </a:rPr>
              <a:t>Google Ad ID </a:t>
            </a:r>
            <a:r>
              <a:rPr lang="en-AU" sz="1800" dirty="0">
                <a:latin typeface="+mn-lt"/>
              </a:rPr>
              <a:t>are the top 3 data types over-claimed by SDKs.</a:t>
            </a:r>
            <a:endParaRPr lang="en-SG" sz="18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B66DFF-AE51-3AC2-3F11-DEBF19BF4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996" y="2429907"/>
            <a:ext cx="6595231" cy="258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02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2" y="192996"/>
            <a:ext cx="8771693" cy="500270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System Settings Injection Issues 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48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880" y="738986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Findings and Impact Analysis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651672" y="1377246"/>
            <a:ext cx="104633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System settings injection issues can be exploited by malicious SDKs when it is embedded in a pre-installed app or system app.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Successful exploitation can bypass the privacy mechanism of Android OS and share a UUI in the public space.</a:t>
            </a:r>
            <a:endParaRPr lang="en-US" altLang="zh-CN" sz="1800" dirty="0">
              <a:latin typeface="+mn-lt"/>
            </a:endParaRPr>
          </a:p>
          <a:p>
            <a:pPr>
              <a:spcAft>
                <a:spcPts val="600"/>
              </a:spcAft>
            </a:pPr>
            <a:r>
              <a:rPr lang="en-US" altLang="zh-CN" sz="1800" dirty="0">
                <a:latin typeface="+mn-lt"/>
              </a:rPr>
              <a:t>Our reserve engineering identifies </a:t>
            </a:r>
            <a:r>
              <a:rPr lang="en-US" sz="1800" dirty="0">
                <a:latin typeface="+mn-lt"/>
              </a:rPr>
              <a:t>4 exploits of system setting injection issues from 2 SDKs. 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895E1820-66A2-1147-5E58-133B98F77D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310596"/>
              </p:ext>
            </p:extLst>
          </p:nvPr>
        </p:nvGraphicFramePr>
        <p:xfrm>
          <a:off x="763024" y="3384781"/>
          <a:ext cx="10463347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1228">
                  <a:extLst>
                    <a:ext uri="{9D8B030D-6E8A-4147-A177-3AD203B41FA5}">
                      <a16:colId xmlns:a16="http://schemas.microsoft.com/office/drawing/2014/main" val="3103044272"/>
                    </a:ext>
                  </a:extLst>
                </a:gridCol>
                <a:gridCol w="2384908">
                  <a:extLst>
                    <a:ext uri="{9D8B030D-6E8A-4147-A177-3AD203B41FA5}">
                      <a16:colId xmlns:a16="http://schemas.microsoft.com/office/drawing/2014/main" val="126688450"/>
                    </a:ext>
                  </a:extLst>
                </a:gridCol>
                <a:gridCol w="6517211">
                  <a:extLst>
                    <a:ext uri="{9D8B030D-6E8A-4147-A177-3AD203B41FA5}">
                      <a16:colId xmlns:a16="http://schemas.microsoft.com/office/drawing/2014/main" val="389829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/>
                        <a:t>SDK Name</a:t>
                      </a:r>
                      <a:endParaRPr lang="en-SG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Entry Name</a:t>
                      </a:r>
                      <a:endParaRPr lang="en-SG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Description of the value</a:t>
                      </a:r>
                      <a:endParaRPr lang="en-SG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06648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500" b="1" dirty="0" err="1"/>
                        <a:t>Alicloud</a:t>
                      </a:r>
                      <a:r>
                        <a:rPr lang="en-US" sz="1500" b="1" dirty="0"/>
                        <a:t> Push</a:t>
                      </a:r>
                      <a:endParaRPr lang="en-SG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500" b="0" u="none" strike="noStrike" kern="1200" baseline="0" dirty="0" err="1">
                          <a:solidFill>
                            <a:schemeClr val="dk1"/>
                          </a:solidFill>
                        </a:rPr>
                        <a:t>dxCRMxhQkdGePGnp</a:t>
                      </a:r>
                      <a:endParaRPr lang="en-SG" sz="15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500" b="0" u="none" strike="noStrike" kern="1200" baseline="0" dirty="0">
                          <a:solidFill>
                            <a:schemeClr val="dk1"/>
                          </a:solidFill>
                        </a:rPr>
                        <a:t>IMEI/MEID, serial, or Android ID, AES encrypted, base64 encoded</a:t>
                      </a:r>
                      <a:endParaRPr lang="en-SG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4699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500" b="0" u="none" strike="noStrike" kern="1200" baseline="0" dirty="0" err="1">
                          <a:solidFill>
                            <a:schemeClr val="dk1"/>
                          </a:solidFill>
                        </a:rPr>
                        <a:t>mqBRboGZkQPcAkyk</a:t>
                      </a:r>
                      <a:endParaRPr lang="en-SG" sz="15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500" b="0" u="none" strike="noStrike" kern="1200" baseline="0" dirty="0">
                          <a:solidFill>
                            <a:schemeClr val="dk1"/>
                          </a:solidFill>
                        </a:rPr>
                        <a:t>IMEI/MEID, serial, or Android ID, AES encrypted, base64 encoded</a:t>
                      </a:r>
                      <a:endParaRPr lang="en-SG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999554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500" b="1" dirty="0"/>
                        <a:t>Baidu LBS</a:t>
                      </a:r>
                      <a:endParaRPr lang="en-SG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500" b="0" u="none" strike="noStrike" kern="1200" baseline="0" dirty="0">
                          <a:solidFill>
                            <a:schemeClr val="dk1"/>
                          </a:solidFill>
                        </a:rPr>
                        <a:t>com.baidu.deviceid.v2</a:t>
                      </a:r>
                      <a:endParaRPr lang="en-SG" sz="15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strike="noStrike" kern="1200" baseline="0" dirty="0">
                          <a:solidFill>
                            <a:schemeClr val="dk1"/>
                          </a:solidFill>
                        </a:rPr>
                        <a:t>App’s package name and Android ID, MD5 encrypted</a:t>
                      </a:r>
                      <a:endParaRPr lang="en-SG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23049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500" b="0" u="none" strike="noStrike" kern="1200" baseline="0" dirty="0" err="1">
                          <a:solidFill>
                            <a:schemeClr val="dk1"/>
                          </a:solidFill>
                        </a:rPr>
                        <a:t>com.baidu.uuid</a:t>
                      </a:r>
                      <a:endParaRPr lang="en-SG" sz="15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0" u="none" strike="noStrike" kern="1200" baseline="0" dirty="0">
                          <a:solidFill>
                            <a:schemeClr val="dk1"/>
                          </a:solidFill>
                        </a:rPr>
                        <a:t>App’s package name and serial or a random UUID, MD5 encrypted</a:t>
                      </a:r>
                      <a:endParaRPr lang="en-SG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952562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FD390C-9A9C-50C3-B2B7-63C08D2E010B}"/>
              </a:ext>
            </a:extLst>
          </p:cNvPr>
          <p:cNvSpPr txBox="1"/>
          <p:nvPr/>
        </p:nvSpPr>
        <p:spPr>
          <a:xfrm>
            <a:off x="628137" y="5472683"/>
            <a:ext cx="10935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1800" dirty="0">
                <a:latin typeface="+mn-lt"/>
              </a:rPr>
              <a:t>The caught 2 SDKs have been found embedded in pre-install apps of devices from 9 OEM manufacturers, reserving over 94% Android smartphone market share in China.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576604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System Settings Injection Issues 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49</a:t>
            </a:fld>
            <a:endParaRPr lang="en-US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51209-5454-6777-57CC-BB5DFCE420B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4880" y="799749"/>
            <a:ext cx="8822232" cy="511124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A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Real-World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dirty="0">
                <a:solidFill>
                  <a:srgbClr val="0065BE"/>
                </a:solidFill>
              </a:rPr>
              <a:t>Example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651672" y="1316381"/>
            <a:ext cx="10906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System settings injection issues can be exploited by malicious SDKs when it is embedded in a pre-installed app or system app.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It alters the temporal validity </a:t>
            </a:r>
            <a:r>
              <a:rPr lang="en-US" altLang="zh-CN" sz="1800" dirty="0">
                <a:latin typeface="+mn-lt"/>
              </a:rPr>
              <a:t>and visibility of an app-specific resettable ID to a </a:t>
            </a:r>
            <a:r>
              <a:rPr lang="en-US" sz="1800" i="1" dirty="0">
                <a:latin typeface="+mn-lt"/>
              </a:rPr>
              <a:t>de facto </a:t>
            </a:r>
            <a:r>
              <a:rPr lang="en-US" sz="1800" dirty="0">
                <a:latin typeface="+mn-lt"/>
              </a:rPr>
              <a:t>UUI.</a:t>
            </a:r>
          </a:p>
          <a:p>
            <a:pPr>
              <a:spcAft>
                <a:spcPts val="600"/>
              </a:spcAft>
            </a:pPr>
            <a:r>
              <a:rPr lang="en-US" sz="1800" dirty="0">
                <a:latin typeface="+mn-lt"/>
              </a:rPr>
              <a:t>Successful exploitation can bypass the privacy mechanism of Android OS and share a UUI in the public space.</a:t>
            </a:r>
            <a:endParaRPr lang="en-SG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1E164-F226-19BD-2092-5690FF98F075}"/>
              </a:ext>
            </a:extLst>
          </p:cNvPr>
          <p:cNvSpPr/>
          <p:nvPr/>
        </p:nvSpPr>
        <p:spPr>
          <a:xfrm>
            <a:off x="651672" y="5967663"/>
            <a:ext cx="11540328" cy="2406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D5D11-AC0A-75EE-45D4-26C0D1F22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136829"/>
            <a:ext cx="8786592" cy="321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63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8464-A5CE-CF07-CCC8-9F3B0537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20" y="180014"/>
            <a:ext cx="8076511" cy="842691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0065BE"/>
                </a:solidFill>
              </a:rPr>
              <a:t>Post-GDPR 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3B70-E36B-5B04-0C56-31FDD0E0D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1519" y="1694623"/>
            <a:ext cx="5747037" cy="42269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200" dirty="0">
                <a:solidFill>
                  <a:schemeClr val="tx1"/>
                </a:solidFill>
              </a:rPr>
              <a:t>The protection of personal data has gained a great deal of attention around the world.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200" dirty="0">
                <a:solidFill>
                  <a:schemeClr val="tx1"/>
                </a:solidFill>
              </a:rPr>
              <a:t>137 out of 194 countries had put in place legislation to secure the protection of data and privacy.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EU’s General Data Protection Regulation (GDPR)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California Consumer Privacy Act (CCPA)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200" dirty="0">
                <a:solidFill>
                  <a:schemeClr val="tx1"/>
                </a:solidFill>
              </a:rPr>
              <a:t>Our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chemeClr val="tx1"/>
                </a:solidFill>
              </a:rPr>
              <a:t>phones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chemeClr val="tx1"/>
                </a:solidFill>
              </a:rPr>
              <a:t>are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SG" altLang="zh-CN" sz="2200" dirty="0">
                <a:solidFill>
                  <a:schemeClr val="tx1"/>
                </a:solidFill>
              </a:rPr>
              <a:t>the first line of defence against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chemeClr val="tx1"/>
                </a:solidFill>
              </a:rPr>
              <a:t>privacy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r>
              <a:rPr lang="en-US" altLang="zh-CN" sz="2200" dirty="0">
                <a:solidFill>
                  <a:schemeClr val="tx1"/>
                </a:solidFill>
              </a:rPr>
              <a:t>infringement.</a:t>
            </a:r>
            <a:r>
              <a:rPr lang="en-SG" altLang="zh-CN" sz="2200" dirty="0">
                <a:solidFill>
                  <a:schemeClr val="tx1"/>
                </a:solidFill>
              </a:rPr>
              <a:t> </a:t>
            </a:r>
            <a:r>
              <a:rPr lang="zh-CN" altLang="en-US" sz="2200" dirty="0">
                <a:solidFill>
                  <a:schemeClr val="tx1"/>
                </a:solidFill>
              </a:rPr>
              <a:t> 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8C53E5-8ACD-09A4-9E13-A3B8E77C3E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5</a:t>
            </a:fld>
            <a:endParaRPr lang="en-SG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AF2EC3B-9C1C-217C-65B8-D6512FFA4F0F}"/>
              </a:ext>
            </a:extLst>
          </p:cNvPr>
          <p:cNvGrpSpPr/>
          <p:nvPr/>
        </p:nvGrpSpPr>
        <p:grpSpPr>
          <a:xfrm>
            <a:off x="6494623" y="3562674"/>
            <a:ext cx="5441996" cy="2272621"/>
            <a:chOff x="3914658" y="3286125"/>
            <a:chExt cx="7435214" cy="292701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A146C6-EB1E-21DA-6F40-ADFF70ACD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67175" y="3286125"/>
              <a:ext cx="7282697" cy="2847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8AA4A6-C64A-AA0A-5F01-A933C6361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4658" y="5308139"/>
              <a:ext cx="1676634" cy="905001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FC8A7AB-71DD-C175-2938-8EF11D9CAFAE}"/>
              </a:ext>
            </a:extLst>
          </p:cNvPr>
          <p:cNvSpPr txBox="1"/>
          <p:nvPr/>
        </p:nvSpPr>
        <p:spPr>
          <a:xfrm>
            <a:off x="7323695" y="5903418"/>
            <a:ext cx="4868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Protection and Privacy Legislation Worldwide</a:t>
            </a:r>
            <a:r>
              <a:rPr lang="zh-CN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(as</a:t>
            </a:r>
            <a:r>
              <a:rPr lang="zh-CN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</a:t>
            </a:r>
            <a:r>
              <a:rPr lang="zh-CN" alt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2022)</a:t>
            </a:r>
            <a:endParaRPr lang="en-SG" sz="11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074" name="Picture 2" descr="CCPA vs GDPR. What's the Difference? [With Infographic] - CookieYes">
            <a:extLst>
              <a:ext uri="{FF2B5EF4-FFF2-40B4-BE49-F238E27FC236}">
                <a16:creationId xmlns:a16="http://schemas.microsoft.com/office/drawing/2014/main" id="{C7F89559-6285-A291-CCC4-0BCE10C19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4000" y1="52157" x2="75786" y2="42132"/>
                        <a14:foregroundMark x1="75786" y1="42132" x2="67643" y2="37310"/>
                        <a14:foregroundMark x1="67643" y1="37310" x2="67429" y2="26777"/>
                        <a14:foregroundMark x1="67429" y1="26777" x2="60786" y2="25127"/>
                        <a14:foregroundMark x1="60786" y1="25127" x2="58643" y2="34137"/>
                        <a14:foregroundMark x1="58643" y1="34137" x2="57571" y2="54188"/>
                        <a14:foregroundMark x1="57571" y1="54188" x2="57071" y2="37183"/>
                        <a14:foregroundMark x1="57071" y1="37183" x2="58286" y2="52284"/>
                        <a14:foregroundMark x1="58286" y1="52284" x2="67214" y2="55584"/>
                        <a14:foregroundMark x1="67214" y1="55584" x2="71000" y2="54315"/>
                        <a14:foregroundMark x1="60357" y1="35406" x2="61429" y2="51396"/>
                        <a14:foregroundMark x1="55000" y1="30330" x2="59929" y2="23223"/>
                        <a14:foregroundMark x1="56929" y1="57741" x2="53571" y2="49112"/>
                        <a14:foregroundMark x1="53571" y1="49112" x2="54286" y2="21066"/>
                        <a14:foregroundMark x1="54286" y1="21066" x2="60143" y2="19924"/>
                        <a14:foregroundMark x1="60143" y1="19924" x2="68643" y2="20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696" r="17748"/>
          <a:stretch/>
        </p:blipFill>
        <p:spPr bwMode="auto">
          <a:xfrm>
            <a:off x="8934605" y="1022705"/>
            <a:ext cx="2834640" cy="247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999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309178"/>
            <a:ext cx="8574279" cy="500270"/>
          </a:xfrm>
        </p:spPr>
        <p:txBody>
          <a:bodyPr/>
          <a:lstStyle/>
          <a:p>
            <a:r>
              <a:rPr lang="en-US" dirty="0">
                <a:solidFill>
                  <a:srgbClr val="0065BE"/>
                </a:solidFill>
              </a:rPr>
              <a:t>Privacy Compliance Re-Inspection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50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E9403-7B5A-0D70-83F9-8E4DCE0D4E31}"/>
              </a:ext>
            </a:extLst>
          </p:cNvPr>
          <p:cNvSpPr txBox="1"/>
          <p:nvPr/>
        </p:nvSpPr>
        <p:spPr>
          <a:xfrm>
            <a:off x="849086" y="1241822"/>
            <a:ext cx="5246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Based on our large-scale analysis of the 158 SDKs collected in October 2022, we re-visit the two sources (Google SDK Index and CAICT) and collect the same group of SDKs in their latest release version as of October 2023. </a:t>
            </a:r>
            <a:endParaRPr lang="en-SG" sz="2000" dirty="0"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8FC7BB-8DFE-7903-B5B3-E8DC6889B408}"/>
              </a:ext>
            </a:extLst>
          </p:cNvPr>
          <p:cNvSpPr txBox="1"/>
          <p:nvPr/>
        </p:nvSpPr>
        <p:spPr>
          <a:xfrm>
            <a:off x="849086" y="3613188"/>
            <a:ext cx="516055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2000" b="1" dirty="0">
                <a:latin typeface="+mn-lt"/>
              </a:rPr>
              <a:t>35 fewer traces </a:t>
            </a:r>
            <a:r>
              <a:rPr lang="en-AU" sz="2000" dirty="0">
                <a:latin typeface="+mn-lt"/>
              </a:rPr>
              <a:t>that attempt to collect and share </a:t>
            </a:r>
            <a:r>
              <a:rPr lang="en-US" altLang="zh-CN" sz="2000" dirty="0">
                <a:latin typeface="+mn-lt"/>
              </a:rPr>
              <a:t>privacy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data</a:t>
            </a:r>
            <a:r>
              <a:rPr lang="en-AU" sz="2000" dirty="0">
                <a:latin typeface="+mn-lt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</a:rPr>
              <a:t>A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drift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of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data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collection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pattern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in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data</a:t>
            </a:r>
            <a:r>
              <a:rPr lang="zh-CN" altLang="en-US" sz="2000" dirty="0">
                <a:latin typeface="+mn-lt"/>
              </a:rPr>
              <a:t> </a:t>
            </a:r>
            <a:r>
              <a:rPr lang="en-US" altLang="zh-CN" sz="2000" dirty="0">
                <a:latin typeface="+mn-lt"/>
              </a:rPr>
              <a:t>categories.</a:t>
            </a:r>
            <a:endParaRPr lang="en-AU" sz="2000" dirty="0">
              <a:latin typeface="+mn-lt"/>
            </a:endParaRP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lt"/>
              </a:rPr>
              <a:t>O</a:t>
            </a:r>
            <a:r>
              <a:rPr lang="en-AU" sz="2000" dirty="0" err="1">
                <a:latin typeface="+mn-lt"/>
              </a:rPr>
              <a:t>ur</a:t>
            </a:r>
            <a:r>
              <a:rPr lang="en-AU" sz="2000" dirty="0">
                <a:latin typeface="+mn-lt"/>
              </a:rPr>
              <a:t> concern about excessive privacy collection has not eased amidst the evolution of </a:t>
            </a:r>
            <a:r>
              <a:rPr lang="en-US" altLang="zh-CN" sz="2000" dirty="0">
                <a:latin typeface="+mn-lt"/>
              </a:rPr>
              <a:t>SDKs.</a:t>
            </a:r>
            <a:endParaRPr lang="en-SG" sz="2000" dirty="0"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63E84F-C041-3D39-B7D6-4FCEA1128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9637" y="1927664"/>
            <a:ext cx="6117154" cy="428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77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4ED7-F406-2E44-1D70-7E804CC1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392" y="284611"/>
            <a:ext cx="8771693" cy="500270"/>
          </a:xfrm>
        </p:spPr>
        <p:txBody>
          <a:bodyPr/>
          <a:lstStyle/>
          <a:p>
            <a:r>
              <a:rPr lang="en-US" altLang="zh-CN" dirty="0">
                <a:solidFill>
                  <a:srgbClr val="0065BE"/>
                </a:solidFill>
              </a:rPr>
              <a:t>Contributions</a:t>
            </a:r>
            <a:endParaRPr lang="en-SG" dirty="0">
              <a:solidFill>
                <a:srgbClr val="0065BE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E17AA-144B-195A-83D9-BE81DB89A5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51</a:t>
            </a:fld>
            <a:endParaRPr lang="en-US" alt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2DA22D0-FB9B-02B2-AEBE-6C0A164250DE}"/>
              </a:ext>
            </a:extLst>
          </p:cNvPr>
          <p:cNvSpPr txBox="1">
            <a:spLocks/>
          </p:cNvSpPr>
          <p:nvPr/>
        </p:nvSpPr>
        <p:spPr>
          <a:xfrm>
            <a:off x="697392" y="1566807"/>
            <a:ext cx="10581635" cy="372438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rgbClr val="7F7F7F"/>
                </a:solidFill>
                <a:latin typeface="Frutiger LT 55 Roman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tx1"/>
                </a:solidFill>
                <a:latin typeface="+mn-lt"/>
              </a:rPr>
              <a:t>Detecting potential privacy leakage in a large-scale</a:t>
            </a: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Revelation of landscape of privacy protection at the SDK level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338 potential privacy leakages detected from 158 SDKs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Less than 70% of the examined SDKs provide privacy policies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Approximately 37% of SDKs are found indulging in the over-collection of privacy data, 88% of SDKs falsely claim their data request.</a:t>
            </a: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457200" indent="-4572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+mn-lt"/>
              </a:rPr>
              <a:t>Amplified privacy risk caused by pre-installed privileged</a:t>
            </a:r>
          </a:p>
        </p:txBody>
      </p:sp>
    </p:spTree>
    <p:extLst>
      <p:ext uri="{BB962C8B-B14F-4D97-AF65-F5344CB8AC3E}">
        <p14:creationId xmlns:p14="http://schemas.microsoft.com/office/powerpoint/2010/main" val="37314499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9CC7-4914-9A85-2227-D4DF8D10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672" y="688799"/>
            <a:ext cx="8771693" cy="500270"/>
          </a:xfrm>
        </p:spPr>
        <p:txBody>
          <a:bodyPr/>
          <a:lstStyle/>
          <a:p>
            <a:r>
              <a:rPr lang="en-US" sz="3200" dirty="0">
                <a:solidFill>
                  <a:srgbClr val="0065BE"/>
                </a:solidFill>
                <a:latin typeface="+mj-lt"/>
              </a:rPr>
              <a:t>Future</a:t>
            </a:r>
            <a:r>
              <a:rPr lang="zh-CN" altLang="en-US" sz="3200" dirty="0">
                <a:solidFill>
                  <a:srgbClr val="0065BE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65BE"/>
                </a:solidFill>
                <a:latin typeface="+mj-lt"/>
              </a:rPr>
              <a:t>Research</a:t>
            </a:r>
            <a:r>
              <a:rPr lang="zh-CN" altLang="en-US" sz="3200" dirty="0">
                <a:solidFill>
                  <a:srgbClr val="0065BE"/>
                </a:solidFill>
                <a:latin typeface="+mj-lt"/>
              </a:rPr>
              <a:t> </a:t>
            </a:r>
            <a:r>
              <a:rPr lang="en-US" altLang="zh-CN" sz="3200" dirty="0">
                <a:solidFill>
                  <a:srgbClr val="0065BE"/>
                </a:solidFill>
                <a:latin typeface="+mj-lt"/>
              </a:rPr>
              <a:t>Directions</a:t>
            </a:r>
            <a:endParaRPr lang="en-AU" sz="3200" dirty="0">
              <a:solidFill>
                <a:srgbClr val="0065BE"/>
              </a:solidFill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B03788-00A2-F4B5-63D6-5E51543424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52</a:t>
            </a:fld>
            <a:endParaRPr lang="en-US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BB098-20BA-7F73-92DC-8877ABF33A4D}"/>
              </a:ext>
            </a:extLst>
          </p:cNvPr>
          <p:cNvSpPr txBox="1"/>
          <p:nvPr/>
        </p:nvSpPr>
        <p:spPr>
          <a:xfrm>
            <a:off x="651672" y="2021311"/>
            <a:ext cx="105273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Exploring the latest causal LLMs in privacy policy analysis</a:t>
            </a:r>
            <a:endParaRPr lang="en-US" dirty="0">
              <a:latin typeface="+mn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Latest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causal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LLMs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(e.g.,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Llama,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GPT)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are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more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powerful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in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natural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language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comprehension.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Finding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the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optimal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threshold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may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no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longer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needed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and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can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be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replaced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by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prompt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engineering.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+mn-lt"/>
              </a:rPr>
              <a:t>Improvement of the static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+mn-lt"/>
              </a:rPr>
              <a:t>Complement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with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dynamic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analysis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to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minimize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false</a:t>
            </a:r>
            <a:r>
              <a:rPr lang="zh-CN" altLang="en-US" dirty="0">
                <a:latin typeface="+mn-lt"/>
              </a:rPr>
              <a:t> </a:t>
            </a:r>
            <a:r>
              <a:rPr lang="en-US" altLang="zh-CN" dirty="0">
                <a:latin typeface="+mn-lt"/>
              </a:rPr>
              <a:t>positives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997545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2DDC69-5021-9FF5-2290-E0F6F23EF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21" y="688799"/>
            <a:ext cx="8631844" cy="500270"/>
          </a:xfrm>
        </p:spPr>
        <p:txBody>
          <a:bodyPr/>
          <a:lstStyle/>
          <a:p>
            <a:r>
              <a:rPr lang="en-US" sz="3200" b="1" dirty="0">
                <a:solidFill>
                  <a:srgbClr val="0065BE"/>
                </a:solidFill>
                <a:latin typeface="+mj-lt"/>
              </a:rPr>
              <a:t>Conclusion</a:t>
            </a:r>
            <a:endParaRPr lang="en-AU" sz="3200" b="1" dirty="0">
              <a:solidFill>
                <a:srgbClr val="0065BE"/>
              </a:solidFill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3D30C-D397-F513-566A-CCF0FB7A89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19249" y="6492875"/>
            <a:ext cx="2844800" cy="365125"/>
          </a:xfrm>
        </p:spPr>
        <p:txBody>
          <a:bodyPr/>
          <a:lstStyle/>
          <a:p>
            <a:fld id="{71C63AB4-6DC0-4902-8E9D-B5377E74E401}" type="slidenum">
              <a:rPr lang="en-SG" smtClean="0"/>
              <a:t>53</a:t>
            </a:fld>
            <a:endParaRPr lang="en-SG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56A5539-0D60-C86C-1F5B-E4B2D75EBC39}"/>
              </a:ext>
            </a:extLst>
          </p:cNvPr>
          <p:cNvSpPr txBox="1">
            <a:spLocks/>
          </p:cNvSpPr>
          <p:nvPr/>
        </p:nvSpPr>
        <p:spPr>
          <a:xfrm>
            <a:off x="791521" y="1694623"/>
            <a:ext cx="7533614" cy="406609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/>
                </a:solidFill>
                <a:latin typeface="Frutiger LT 55 Roman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>
                <a:solidFill>
                  <a:schemeClr val="tx1"/>
                </a:solidFill>
                <a:latin typeface="+mn-lt"/>
              </a:rPr>
              <a:t>Today’s</a:t>
            </a:r>
            <a:r>
              <a:rPr lang="zh-CN" alt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+mn-lt"/>
              </a:rPr>
              <a:t>talk</a:t>
            </a:r>
            <a:r>
              <a:rPr lang="zh-CN" altLang="en-US" sz="2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includes </a:t>
            </a:r>
            <a:r>
              <a:rPr lang="en-US" altLang="zh-CN" sz="2400" dirty="0">
                <a:solidFill>
                  <a:schemeClr val="tx1"/>
                </a:solidFill>
                <a:latin typeface="+mn-lt"/>
              </a:rPr>
              <a:t>two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 research works:</a:t>
            </a:r>
          </a:p>
          <a:p>
            <a:pPr marL="342900" indent="-342900" algn="l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We investigated whether the operating systems (OSes) themselves comprehensively safeguard users’ personal data</a:t>
            </a:r>
          </a:p>
          <a:p>
            <a:pPr marL="342900" indent="-342900" algn="l"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We performed a large-scale measurement of the third-party SDKs’ privacy preservation and their compliance with the ever-strengthening privacy protection regulations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1296F44-6549-5F43-8FA4-D5988DC11A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470911"/>
              </p:ext>
            </p:extLst>
          </p:nvPr>
        </p:nvGraphicFramePr>
        <p:xfrm>
          <a:off x="8325135" y="1593778"/>
          <a:ext cx="3484727" cy="340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green cartoon character holding a rocket&#10;&#10;Description automatically generated">
            <a:extLst>
              <a:ext uri="{FF2B5EF4-FFF2-40B4-BE49-F238E27FC236}">
                <a16:creationId xmlns:a16="http://schemas.microsoft.com/office/drawing/2014/main" id="{781F30BC-6F0C-5A37-2FC9-86B1BDC691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135" y="3727671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87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53C68-966A-B0E7-6DC2-FCED2F844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6934881-B4BA-1D4D-EFC8-311565CB0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21" y="688799"/>
            <a:ext cx="8631844" cy="500270"/>
          </a:xfrm>
        </p:spPr>
        <p:txBody>
          <a:bodyPr/>
          <a:lstStyle/>
          <a:p>
            <a:r>
              <a:rPr lang="en-US" altLang="zh-CN" sz="3200" b="1" dirty="0">
                <a:solidFill>
                  <a:srgbClr val="0065BE"/>
                </a:solidFill>
                <a:latin typeface="+mj-lt"/>
              </a:rPr>
              <a:t>Ongoing</a:t>
            </a:r>
            <a:r>
              <a:rPr lang="zh-CN" altLang="en-US" sz="3200" b="1" dirty="0">
                <a:solidFill>
                  <a:srgbClr val="0065BE"/>
                </a:solidFill>
                <a:latin typeface="+mj-lt"/>
              </a:rPr>
              <a:t> </a:t>
            </a:r>
            <a:r>
              <a:rPr lang="en-US" altLang="zh-CN" sz="3200" b="1" dirty="0">
                <a:solidFill>
                  <a:srgbClr val="0065BE"/>
                </a:solidFill>
                <a:latin typeface="+mj-lt"/>
              </a:rPr>
              <a:t>Work</a:t>
            </a:r>
            <a:endParaRPr lang="en-AU" sz="3200" b="1" dirty="0">
              <a:solidFill>
                <a:srgbClr val="0065BE"/>
              </a:solidFill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7F8F0-F226-BDEA-758B-214CC4A5FE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19249" y="6492875"/>
            <a:ext cx="2844800" cy="365125"/>
          </a:xfrm>
        </p:spPr>
        <p:txBody>
          <a:bodyPr/>
          <a:lstStyle/>
          <a:p>
            <a:fld id="{71C63AB4-6DC0-4902-8E9D-B5377E74E401}" type="slidenum">
              <a:rPr lang="en-SG" smtClean="0"/>
              <a:t>54</a:t>
            </a:fld>
            <a:endParaRPr lang="en-SG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BD3E9442-03B4-D09B-1A29-0D7D06F177CB}"/>
              </a:ext>
            </a:extLst>
          </p:cNvPr>
          <p:cNvSpPr txBox="1">
            <a:spLocks/>
          </p:cNvSpPr>
          <p:nvPr/>
        </p:nvSpPr>
        <p:spPr>
          <a:xfrm>
            <a:off x="791520" y="1694623"/>
            <a:ext cx="9498373" cy="406609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600" kern="1200">
                <a:solidFill>
                  <a:schemeClr val="bg1"/>
                </a:solidFill>
                <a:latin typeface="Frutiger LT 55 Roman" pitchFamily="34" charset="0"/>
                <a:ea typeface="MS PGothic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Century Gothic" panose="020B0502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SG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bile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</a:p>
          <a:p>
            <a:pPr marL="34290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leakage</a:t>
            </a:r>
          </a:p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Trustworthy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AI/LLM</a:t>
            </a:r>
          </a:p>
          <a:p>
            <a:pPr marL="34290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broad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glitch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SG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hallucination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pPr marL="34290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“How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LLMs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reason”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—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zh-CN" alt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</a:p>
        </p:txBody>
      </p:sp>
    </p:spTree>
    <p:extLst>
      <p:ext uri="{BB962C8B-B14F-4D97-AF65-F5344CB8AC3E}">
        <p14:creationId xmlns:p14="http://schemas.microsoft.com/office/powerpoint/2010/main" val="10013200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DBDA1AF-6519-70DA-3420-BC8E3F90301B}"/>
              </a:ext>
            </a:extLst>
          </p:cNvPr>
          <p:cNvSpPr/>
          <p:nvPr/>
        </p:nvSpPr>
        <p:spPr>
          <a:xfrm>
            <a:off x="10614435" y="173865"/>
            <a:ext cx="1422400" cy="11977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D917B3-33E3-AFA3-3ADD-4BB6A409E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165" y="173865"/>
            <a:ext cx="8198799" cy="642851"/>
          </a:xfrm>
        </p:spPr>
        <p:txBody>
          <a:bodyPr/>
          <a:lstStyle/>
          <a:p>
            <a:r>
              <a:rPr lang="en-AU" sz="1600" b="1" cap="none" dirty="0">
                <a:latin typeface="+mn-lt"/>
              </a:rPr>
              <a:t>Selected References</a:t>
            </a:r>
            <a:r>
              <a:rPr lang="zh-CN" altLang="en-US" sz="1600" b="1" cap="none" dirty="0">
                <a:latin typeface="+mn-lt"/>
              </a:rPr>
              <a:t> </a:t>
            </a:r>
            <a:r>
              <a:rPr lang="en-US" altLang="zh-CN" sz="1600" b="1" cap="none" dirty="0">
                <a:latin typeface="+mn-lt"/>
              </a:rPr>
              <a:t>of</a:t>
            </a:r>
            <a:r>
              <a:rPr lang="zh-CN" altLang="en-US" sz="1600" b="1" cap="none" dirty="0">
                <a:latin typeface="+mn-lt"/>
              </a:rPr>
              <a:t> </a:t>
            </a:r>
            <a:r>
              <a:rPr lang="en-US" altLang="zh-CN" sz="1600" b="1" cap="none" dirty="0">
                <a:latin typeface="+mn-lt"/>
              </a:rPr>
              <a:t>the</a:t>
            </a:r>
            <a:r>
              <a:rPr lang="zh-CN" altLang="en-US" sz="1600" b="1" cap="none" dirty="0">
                <a:latin typeface="+mn-lt"/>
              </a:rPr>
              <a:t> </a:t>
            </a:r>
            <a:r>
              <a:rPr lang="en-US" altLang="zh-CN" sz="1600" b="1" cap="none" dirty="0">
                <a:latin typeface="+mn-lt"/>
              </a:rPr>
              <a:t>1st</a:t>
            </a:r>
            <a:r>
              <a:rPr lang="zh-CN" altLang="en-US" sz="1600" b="1" cap="none" dirty="0">
                <a:latin typeface="+mn-lt"/>
              </a:rPr>
              <a:t> </a:t>
            </a:r>
            <a:r>
              <a:rPr lang="en-US" altLang="zh-CN" sz="1600" b="1" cap="none" dirty="0">
                <a:latin typeface="+mn-lt"/>
              </a:rPr>
              <a:t>Work</a:t>
            </a:r>
            <a:endParaRPr lang="en-AU" sz="1600" b="1" cap="none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A0EC0-77D2-80B5-E484-32983E404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165" y="605800"/>
            <a:ext cx="11881670" cy="2185076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AU" sz="1200" dirty="0">
                <a:solidFill>
                  <a:schemeClr val="bg1"/>
                </a:solidFill>
                <a:latin typeface="+mn-lt"/>
              </a:rPr>
              <a:t>W.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Enck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, P. Gilbert, S. Han, V. Tendulkar, B.-G. Chun, L. P. Cox, J. Jung, P. McDaniel, and A. N.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Sheth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, “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Taintdroid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: an information- flow tracking system for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realtime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 privacy monitoring on smartphones,” ACM Transactions on Computer Systems (TOCS), vol. 32, no. 2, pp. 1–29, 2014.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200" dirty="0">
                <a:solidFill>
                  <a:schemeClr val="bg1"/>
                </a:solidFill>
                <a:latin typeface="+mn-lt"/>
              </a:rPr>
              <a:t>L.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Qiu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, Z. Zhang, Z. Shen, and G. Sun, “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Apptrace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: Dynamic trace on android devices,” in 2015 IEEE International Conference on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Commu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-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nications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 (ICC), 2015, pp. 7145–7150.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200" dirty="0">
                <a:solidFill>
                  <a:schemeClr val="bg1"/>
                </a:solidFill>
                <a:latin typeface="+mn-lt"/>
              </a:rPr>
              <a:t>J. Ren, M.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Lindorfer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, D. J. Dubois, A. Rao, D.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Choffnes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, and N.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Vallina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- Rodriguez, “A longitudinal study of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pii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 leaks across android app versions,” in The Network and Distributed System Security Symposium (NDSS), 2018.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AU" sz="1200" dirty="0">
                <a:solidFill>
                  <a:schemeClr val="bg1"/>
                </a:solidFill>
                <a:latin typeface="+mn-lt"/>
              </a:rPr>
              <a:t>Z. Wang, Z. Li, M.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Xue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, and G. Tyson, “Exploring the eastern frontier: A first look at mobile app tracking in </a:t>
            </a:r>
            <a:r>
              <a:rPr lang="en-AU" sz="1200" dirty="0" err="1">
                <a:solidFill>
                  <a:schemeClr val="bg1"/>
                </a:solidFill>
                <a:latin typeface="+mn-lt"/>
              </a:rPr>
              <a:t>china</a:t>
            </a:r>
            <a:r>
              <a:rPr lang="en-AU" sz="1200" dirty="0">
                <a:solidFill>
                  <a:schemeClr val="bg1"/>
                </a:solidFill>
                <a:latin typeface="+mn-lt"/>
              </a:rPr>
              <a:t>,” in International Conference on Passive and Active Network Measurement. Springer, 2020, pp. 314–328.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22B55-365D-107F-7720-AE63F00475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92035" y="6370637"/>
            <a:ext cx="2844800" cy="365125"/>
          </a:xfrm>
        </p:spPr>
        <p:txBody>
          <a:bodyPr/>
          <a:lstStyle/>
          <a:p>
            <a:fld id="{71C63AB4-6DC0-4902-8E9D-B5377E74E401}" type="slidenum">
              <a:rPr lang="en-SG" sz="1100" smtClean="0">
                <a:latin typeface="+mn-lt"/>
              </a:rPr>
              <a:t>55</a:t>
            </a:fld>
            <a:endParaRPr lang="en-SG" sz="1100">
              <a:latin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21E920C-0C2B-569A-5995-7EF8307FCE9B}"/>
              </a:ext>
            </a:extLst>
          </p:cNvPr>
          <p:cNvSpPr txBox="1">
            <a:spLocks/>
          </p:cNvSpPr>
          <p:nvPr/>
        </p:nvSpPr>
        <p:spPr>
          <a:xfrm>
            <a:off x="155165" y="2534305"/>
            <a:ext cx="8198799" cy="642851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000" cap="all">
                <a:solidFill>
                  <a:srgbClr val="FFFFFF"/>
                </a:solidFill>
                <a:latin typeface="Frutiger LT 55 Roman"/>
                <a:ea typeface="MS PGothic" pitchFamily="34" charset="-128"/>
                <a:cs typeface="Frutiger LT 55 Roman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749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624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498" algn="ctr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AU" sz="1600" b="1" kern="0" cap="none" dirty="0">
                <a:latin typeface="+mn-lt"/>
              </a:rPr>
              <a:t>Selected References</a:t>
            </a:r>
            <a:r>
              <a:rPr lang="zh-CN" altLang="en-US" sz="1600" b="1" kern="0" cap="none" dirty="0">
                <a:latin typeface="+mn-lt"/>
              </a:rPr>
              <a:t> </a:t>
            </a:r>
            <a:r>
              <a:rPr lang="en-US" altLang="zh-CN" sz="1600" b="1" kern="0" cap="none" dirty="0">
                <a:latin typeface="+mn-lt"/>
              </a:rPr>
              <a:t>of</a:t>
            </a:r>
            <a:r>
              <a:rPr lang="zh-CN" altLang="en-US" sz="1600" b="1" kern="0" cap="none" dirty="0">
                <a:latin typeface="+mn-lt"/>
              </a:rPr>
              <a:t> </a:t>
            </a:r>
            <a:r>
              <a:rPr lang="en-US" altLang="zh-CN" sz="1600" b="1" kern="0" cap="none" dirty="0">
                <a:latin typeface="+mn-lt"/>
              </a:rPr>
              <a:t>the</a:t>
            </a:r>
            <a:r>
              <a:rPr lang="zh-CN" altLang="en-US" sz="1600" b="1" kern="0" cap="none" dirty="0">
                <a:latin typeface="+mn-lt"/>
              </a:rPr>
              <a:t> </a:t>
            </a:r>
            <a:r>
              <a:rPr lang="en-US" altLang="zh-CN" sz="1600" b="1" kern="0" cap="none" dirty="0">
                <a:latin typeface="+mn-lt"/>
              </a:rPr>
              <a:t>2nd</a:t>
            </a:r>
            <a:r>
              <a:rPr lang="zh-CN" altLang="en-US" sz="1600" b="1" kern="0" cap="none" dirty="0">
                <a:latin typeface="+mn-lt"/>
              </a:rPr>
              <a:t> </a:t>
            </a:r>
            <a:r>
              <a:rPr lang="en-US" altLang="zh-CN" sz="1600" b="1" kern="0" cap="none" dirty="0">
                <a:latin typeface="+mn-lt"/>
              </a:rPr>
              <a:t>Work</a:t>
            </a:r>
            <a:endParaRPr lang="en-AU" sz="1600" b="1" kern="0" cap="none" dirty="0">
              <a:latin typeface="+mn-lt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95E641-3A02-B2B1-2C09-25A612413A41}"/>
              </a:ext>
            </a:extLst>
          </p:cNvPr>
          <p:cNvSpPr txBox="1">
            <a:spLocks/>
          </p:cNvSpPr>
          <p:nvPr/>
        </p:nvSpPr>
        <p:spPr>
          <a:xfrm>
            <a:off x="155165" y="2948569"/>
            <a:ext cx="11881670" cy="3604631"/>
          </a:xfrm>
          <a:prstGeom prst="rect">
            <a:avLst/>
          </a:prstGeom>
        </p:spPr>
        <p:txBody>
          <a:bodyPr/>
          <a:lstStyle>
            <a:lvl1pPr marL="257156" indent="-257156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rgbClr val="F17D00"/>
                </a:solidFill>
                <a:latin typeface="Frutiger LT 55 Roman"/>
                <a:ea typeface="MS PGothic" pitchFamily="34" charset="-128"/>
                <a:cs typeface="Frutiger LT 55 Roman"/>
              </a:defRPr>
            </a:lvl1pPr>
            <a:lvl2pPr marL="557171" indent="-21429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FFFFFF"/>
                </a:solidFill>
                <a:latin typeface="Frutiger LT 55 Roman"/>
                <a:ea typeface="MS PGothic" pitchFamily="34" charset="-128"/>
                <a:cs typeface="Frutiger LT 55 Roman"/>
              </a:defRPr>
            </a:lvl2pPr>
            <a:lvl3pPr marL="857186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rgbClr val="FFFFFF"/>
                </a:solidFill>
                <a:latin typeface="Frutiger LT 55 Roman"/>
                <a:ea typeface="Arial" charset="0"/>
                <a:cs typeface="Frutiger LT 55 Roman"/>
              </a:defRPr>
            </a:lvl3pPr>
            <a:lvl4pPr marL="1200061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351">
                <a:solidFill>
                  <a:srgbClr val="FFFFFF"/>
                </a:solidFill>
                <a:latin typeface="Frutiger LT 55 Roman"/>
                <a:ea typeface="Arial" charset="0"/>
                <a:cs typeface="Frutiger LT 55 Roman"/>
              </a:defRPr>
            </a:lvl4pPr>
            <a:lvl5pPr marL="1542935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rgbClr val="FFFFFF"/>
                </a:solidFill>
                <a:latin typeface="Frutiger LT 55 Roman"/>
                <a:ea typeface="Arial" charset="0"/>
                <a:cs typeface="Frutiger LT 55 Roman"/>
              </a:defRPr>
            </a:lvl5pPr>
            <a:lvl6pPr marL="1885810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6pPr>
            <a:lvl7pPr marL="2228684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7pPr>
            <a:lvl8pPr marL="2571558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8pPr>
            <a:lvl9pPr marL="2914433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1100" kern="0" dirty="0">
                <a:solidFill>
                  <a:schemeClr val="bg1"/>
                </a:solidFill>
                <a:latin typeface="+mn-lt"/>
              </a:rPr>
              <a:t>B. </a:t>
            </a:r>
            <a:r>
              <a:rPr lang="en-US" sz="1100" kern="0" dirty="0" err="1">
                <a:solidFill>
                  <a:schemeClr val="bg1"/>
                </a:solidFill>
                <a:latin typeface="+mn-lt"/>
              </a:rPr>
              <a:t>Andow</a:t>
            </a:r>
            <a:r>
              <a:rPr lang="en-US" sz="1100" kern="0" dirty="0">
                <a:solidFill>
                  <a:schemeClr val="bg1"/>
                </a:solidFill>
                <a:latin typeface="+mn-lt"/>
              </a:rPr>
              <a:t>, S. Y. Mahmud, J. Whitaker, W. </a:t>
            </a:r>
            <a:r>
              <a:rPr lang="en-US" sz="1100" kern="0" dirty="0" err="1">
                <a:solidFill>
                  <a:schemeClr val="bg1"/>
                </a:solidFill>
                <a:latin typeface="+mn-lt"/>
              </a:rPr>
              <a:t>Enck</a:t>
            </a:r>
            <a:r>
              <a:rPr lang="en-US" sz="1100" kern="0" dirty="0">
                <a:solidFill>
                  <a:schemeClr val="bg1"/>
                </a:solidFill>
                <a:latin typeface="+mn-lt"/>
              </a:rPr>
              <a:t>, B. Reaves, K. Singh, and S. </a:t>
            </a:r>
            <a:r>
              <a:rPr lang="en-US" sz="1100" kern="0" dirty="0" err="1">
                <a:solidFill>
                  <a:schemeClr val="bg1"/>
                </a:solidFill>
                <a:latin typeface="+mn-lt"/>
              </a:rPr>
              <a:t>Egelman</a:t>
            </a:r>
            <a:r>
              <a:rPr lang="en-US" sz="1100" kern="0" dirty="0">
                <a:solidFill>
                  <a:schemeClr val="bg1"/>
                </a:solidFill>
                <a:latin typeface="+mn-lt"/>
              </a:rPr>
              <a:t>, “Actions Speak Louder than Words: Entity-Sensitive Privacy Policy and Data Flow Analysis with </a:t>
            </a:r>
            <a:r>
              <a:rPr lang="en-US" sz="1100" kern="0" dirty="0" err="1">
                <a:solidFill>
                  <a:schemeClr val="bg1"/>
                </a:solidFill>
                <a:latin typeface="+mn-lt"/>
              </a:rPr>
              <a:t>PoliCheck</a:t>
            </a:r>
            <a:r>
              <a:rPr lang="en-US" sz="1100" kern="0" dirty="0">
                <a:solidFill>
                  <a:schemeClr val="bg1"/>
                </a:solidFill>
                <a:latin typeface="+mn-lt"/>
              </a:rPr>
              <a:t>,” in USENIX Security, 2020, pp. 985–1002.</a:t>
            </a:r>
            <a:endParaRPr lang="en-AU" sz="1100" kern="0" dirty="0">
              <a:solidFill>
                <a:schemeClr val="bg1"/>
              </a:solidFill>
              <a:latin typeface="+mn-lt"/>
            </a:endParaRPr>
          </a:p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AU" sz="1100" kern="0" dirty="0">
                <a:solidFill>
                  <a:schemeClr val="bg1"/>
                </a:solidFill>
                <a:latin typeface="+mn-lt"/>
              </a:rPr>
              <a:t>W. 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Enck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, P. Gilbert, S. Han, V. Tendulkar, B.-G. Chun, L. P. Cox, J. Jung, P. McDaniel, and A. N. Sheth, “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Taintdroid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: an information- flow tracking system for 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realtime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 privacy monitoring on smartphones,” ACM TOCS, vol. 32, no. 2, pp. 1–29, 2014.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1100" kern="0" dirty="0">
                <a:solidFill>
                  <a:schemeClr val="bg1"/>
                </a:solidFill>
                <a:latin typeface="+mn-lt"/>
              </a:rPr>
              <a:t>Y. He, B. Hu, and Z. Han, “Dynamic privacy leakage analysis of android third-party libraries,” in ICDIS, 2018, pp. 275–280. 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1100" kern="0" dirty="0">
                <a:solidFill>
                  <a:schemeClr val="bg1"/>
                </a:solidFill>
                <a:latin typeface="+mn-lt"/>
              </a:rPr>
              <a:t>X. Liu, J. Liu, S. Zhu, W. Wang, and X. Zhang, “Privacy Risk Analysis and Mitigation of Analytics Libraries in the Android Ecosystem,” TMC, vol. 19, no. 5, pp. 1184–1199, 2020.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AU" sz="1100" kern="0" dirty="0">
                <a:solidFill>
                  <a:schemeClr val="bg1"/>
                </a:solidFill>
                <a:latin typeface="+mn-lt"/>
              </a:rPr>
              <a:t>M. H. Meng, Q. Zhang, G. Xia, Y. Zheng, Y. Zhang, G. Bai, Z. Liu, S. G. Teo, and J. S. Dong, “Post-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gdpr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 threat hunting on android phones: dissecting 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os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-level safeguards of user-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unresettable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 identifiers,” in NDSS, 2023.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AU" sz="1100" kern="0" dirty="0">
                <a:solidFill>
                  <a:schemeClr val="bg1"/>
                </a:solidFill>
                <a:latin typeface="+mn-lt"/>
              </a:rPr>
              <a:t>L. Qiu, Z. Zhang, Z. Shen, and G. Sun, “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Apptrace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: Dynamic trace on android devices,” in 2015 IEEE ICC, 2015, pp. 7145–7150.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AU" sz="1100" kern="0" dirty="0">
                <a:solidFill>
                  <a:schemeClr val="bg1"/>
                </a:solidFill>
                <a:latin typeface="+mn-lt"/>
              </a:rPr>
              <a:t>A. 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Razaghpanah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, R. 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Nithyanand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, N. 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Vallina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-Rodriguez, S. Sundaresan, M. Allman, C. 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Kreibich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, and P. Gill, “Apps, Trackers, Privacy, and Regulators: A Global Study of the Mobile Tracking Ecosystem,” in NDSS, 2018.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AU" sz="1100" kern="0" dirty="0">
                <a:solidFill>
                  <a:schemeClr val="bg1"/>
                </a:solidFill>
                <a:latin typeface="+mn-lt"/>
              </a:rPr>
              <a:t>L. Yu, X. Luo, J. Chen, H. Zhou, T. Zhang, H. Chang, and H. K. N. Leung, “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PPChecker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: Towards Accessing the Trustworthiness of Android Apps’ Privacy Policies,” TSE, vol. 47, p. 221–242, 2021.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AU" sz="1100" kern="0" dirty="0">
                <a:solidFill>
                  <a:schemeClr val="bg1"/>
                </a:solidFill>
                <a:latin typeface="+mn-lt"/>
              </a:rPr>
              <a:t>K. Zhang and X. Wang, “Peeping tom in the </a:t>
            </a:r>
            <a:r>
              <a:rPr lang="en-AU" sz="1100" kern="0" dirty="0" err="1">
                <a:solidFill>
                  <a:schemeClr val="bg1"/>
                </a:solidFill>
                <a:latin typeface="+mn-lt"/>
              </a:rPr>
              <a:t>neighborhood</a:t>
            </a:r>
            <a:r>
              <a:rPr lang="en-AU" sz="1100" kern="0" dirty="0">
                <a:solidFill>
                  <a:schemeClr val="bg1"/>
                </a:solidFill>
                <a:latin typeface="+mn-lt"/>
              </a:rPr>
              <a:t>: Keystroke eavesdropping on multi-user systems,” in USENIX Security, 2009.</a:t>
            </a:r>
          </a:p>
          <a:p>
            <a:pPr marL="0" indent="0"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 sz="1100" kern="0" dirty="0">
                <a:solidFill>
                  <a:schemeClr val="bg1"/>
                </a:solidFill>
                <a:latin typeface="+mn-lt"/>
              </a:rPr>
              <a:t>X. Zhou, S. Demetriou, D. He, M. Naveed, X. Pan, X. Wang, C. A. Gunter, and K. </a:t>
            </a:r>
            <a:r>
              <a:rPr lang="en-US" sz="1100" kern="0" dirty="0" err="1">
                <a:solidFill>
                  <a:schemeClr val="bg1"/>
                </a:solidFill>
                <a:latin typeface="+mn-lt"/>
              </a:rPr>
              <a:t>Nahrstedt</a:t>
            </a:r>
            <a:r>
              <a:rPr lang="en-US" sz="1100" kern="0" dirty="0">
                <a:solidFill>
                  <a:schemeClr val="bg1"/>
                </a:solidFill>
                <a:latin typeface="+mn-lt"/>
              </a:rPr>
              <a:t>, “Identity, location, disease and more: Inferring your secrets from android public resources,” in Proceedings of the 2013 ACM SIGSAC CCS, 2013, pp. 1017–1028.</a:t>
            </a:r>
            <a:endParaRPr lang="en-AU" sz="1100" kern="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0136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B1424-DABC-EF00-8E83-F6D871053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54" y="1296000"/>
            <a:ext cx="4086585" cy="501651"/>
          </a:xfrm>
        </p:spPr>
        <p:txBody>
          <a:bodyPr/>
          <a:lstStyle/>
          <a:p>
            <a:r>
              <a:rPr lang="en-US" altLang="zh-CN" b="1" dirty="0"/>
              <a:t>Thank</a:t>
            </a:r>
            <a:r>
              <a:rPr lang="zh-CN" altLang="en-US" b="1" dirty="0"/>
              <a:t> </a:t>
            </a:r>
            <a:r>
              <a:rPr lang="en-US" altLang="zh-CN" b="1" dirty="0"/>
              <a:t>you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B071E2-ABD4-57D6-031D-BEFFAA442D09}"/>
              </a:ext>
            </a:extLst>
          </p:cNvPr>
          <p:cNvSpPr txBox="1"/>
          <p:nvPr/>
        </p:nvSpPr>
        <p:spPr>
          <a:xfrm>
            <a:off x="425454" y="2833141"/>
            <a:ext cx="4881064" cy="1444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dirty="0">
                <a:solidFill>
                  <a:schemeClr val="bg1"/>
                </a:solidFill>
                <a:latin typeface="+mn-lt"/>
              </a:rPr>
              <a:t>Feel free to contact me</a:t>
            </a: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lt"/>
              </a:rPr>
              <a:t>       </a:t>
            </a:r>
            <a:endParaRPr lang="en-US" altLang="zh-CN" sz="20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lt"/>
              </a:rPr>
              <a:t>      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mark-h-meng@github.io</a:t>
            </a:r>
            <a:r>
              <a:rPr lang="zh-CN" altLang="en-US" sz="2000" dirty="0">
                <a:solidFill>
                  <a:schemeClr val="bg1"/>
                </a:solidFill>
                <a:latin typeface="+mn-lt"/>
              </a:rPr>
              <a:t> 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  <a:p>
            <a:pPr>
              <a:lnSpc>
                <a:spcPct val="114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+mn-lt"/>
              </a:rPr>
              <a:t>       </a:t>
            </a:r>
            <a:r>
              <a:rPr lang="en-US" sz="2000" dirty="0" err="1">
                <a:solidFill>
                  <a:schemeClr val="bg1"/>
                </a:solidFill>
                <a:latin typeface="+mn-lt"/>
              </a:rPr>
              <a:t>mark.meng@tum.de</a:t>
            </a:r>
            <a:endParaRPr lang="en-US" sz="20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1" name="Graphic 10" descr="Home with solid fill">
            <a:extLst>
              <a:ext uri="{FF2B5EF4-FFF2-40B4-BE49-F238E27FC236}">
                <a16:creationId xmlns:a16="http://schemas.microsoft.com/office/drawing/2014/main" id="{BADD08BE-485D-4276-ED27-41D38556A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1897" y="3520188"/>
            <a:ext cx="331606" cy="331606"/>
          </a:xfrm>
          <a:prstGeom prst="rect">
            <a:avLst/>
          </a:prstGeom>
        </p:spPr>
      </p:pic>
      <p:pic>
        <p:nvPicPr>
          <p:cNvPr id="13" name="Graphic 12" descr="Envelope with solid fill">
            <a:extLst>
              <a:ext uri="{FF2B5EF4-FFF2-40B4-BE49-F238E27FC236}">
                <a16:creationId xmlns:a16="http://schemas.microsoft.com/office/drawing/2014/main" id="{FFACBF90-9072-74DD-798C-9A8E3385C8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1897" y="3887546"/>
            <a:ext cx="331606" cy="3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86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8B6C0B-87E3-5A0B-319F-6E018FEA47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396457-15B3-4E2E-8B13-7B7D237986EE}" type="slidenum">
              <a:rPr lang="en-US" altLang="en-US" smtClean="0"/>
              <a:pPr/>
              <a:t>6</a:t>
            </a:fld>
            <a:endParaRPr lang="en-US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66D72BB-1B05-9094-5799-D028AC00CFB2}"/>
              </a:ext>
            </a:extLst>
          </p:cNvPr>
          <p:cNvSpPr txBox="1">
            <a:spLocks/>
          </p:cNvSpPr>
          <p:nvPr/>
        </p:nvSpPr>
        <p:spPr>
          <a:xfrm>
            <a:off x="791520" y="415146"/>
            <a:ext cx="8076511" cy="842691"/>
          </a:xfrm>
          <a:prstGeom prst="rect">
            <a:avLst/>
          </a:prstGeom>
        </p:spPr>
        <p:txBody>
          <a:bodyPr/>
          <a:lstStyle>
            <a:lvl1pPr algn="l" defTabSz="342874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 cap="none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MS PGothic" pitchFamily="34" charset="-128"/>
                <a:cs typeface="Frutiger LT 55 Roman"/>
              </a:defRPr>
            </a:lvl1pPr>
            <a:lvl2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34287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6pPr>
            <a:lvl7pPr marL="685749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7pPr>
            <a:lvl8pPr marL="1028624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8pPr>
            <a:lvl9pPr marL="1371498" algn="ctr" defTabSz="342874" rtl="0" eaLnBrk="1" fontAlgn="base" hangingPunct="1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altLang="zh-CN" dirty="0">
                <a:solidFill>
                  <a:srgbClr val="0065BE"/>
                </a:solidFill>
              </a:rPr>
              <a:t>Personal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Data</a:t>
            </a:r>
            <a:r>
              <a:rPr lang="zh-CN" altLang="en-US" dirty="0">
                <a:solidFill>
                  <a:srgbClr val="0065BE"/>
                </a:solidFill>
              </a:rPr>
              <a:t> </a:t>
            </a:r>
            <a:r>
              <a:rPr lang="en-US" altLang="zh-CN" dirty="0">
                <a:solidFill>
                  <a:srgbClr val="0065BE"/>
                </a:solidFill>
              </a:rPr>
              <a:t>Access</a:t>
            </a:r>
            <a:endParaRPr lang="en-US" dirty="0">
              <a:solidFill>
                <a:srgbClr val="0065B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ACA5FC-DD2F-7285-F582-5A06E66CF93B}"/>
              </a:ext>
            </a:extLst>
          </p:cNvPr>
          <p:cNvSpPr txBox="1"/>
          <p:nvPr/>
        </p:nvSpPr>
        <p:spPr>
          <a:xfrm>
            <a:off x="789738" y="1583697"/>
            <a:ext cx="1070704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Collecting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personal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data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follows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a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simple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routine: an app requests access to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personal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data,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and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the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operating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system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serves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the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personal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data.</a:t>
            </a:r>
            <a:br>
              <a:rPr lang="en-US" sz="2200" dirty="0">
                <a:latin typeface="+mn-lt"/>
              </a:rPr>
            </a:br>
            <a:endParaRPr lang="en-US" sz="2200" dirty="0">
              <a:latin typeface="+mn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CAB25C-1F4E-FC9F-83D1-1B6B8D6E73AD}"/>
              </a:ext>
            </a:extLst>
          </p:cNvPr>
          <p:cNvSpPr txBox="1"/>
          <p:nvPr/>
        </p:nvSpPr>
        <p:spPr>
          <a:xfrm>
            <a:off x="789738" y="2784026"/>
            <a:ext cx="451853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Personal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data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request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of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an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app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is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b="1" i="1" dirty="0">
                <a:solidFill>
                  <a:srgbClr val="000000"/>
                </a:solidFill>
                <a:latin typeface="+mn-lt"/>
              </a:rPr>
              <a:t>not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necessarily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initiated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by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app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developer’s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implementation.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endParaRPr lang="en-US" altLang="zh-CN" sz="2200" dirty="0">
              <a:solidFill>
                <a:srgbClr val="000000"/>
              </a:solidFill>
              <a:latin typeface="+mn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zh-CN" sz="2200" dirty="0">
              <a:solidFill>
                <a:srgbClr val="000000"/>
              </a:solidFill>
              <a:latin typeface="+mn-lt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The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embedding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SDKs,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libraries,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and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ML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components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may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also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collect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personal</a:t>
            </a:r>
            <a:r>
              <a:rPr lang="zh-CN" altLang="en-US" sz="2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+mn-lt"/>
              </a:rPr>
              <a:t>data.</a:t>
            </a:r>
            <a:endParaRPr lang="en-US" sz="2200" b="0" dirty="0">
              <a:effectLst/>
              <a:latin typeface="+mn-lt"/>
            </a:endParaRPr>
          </a:p>
        </p:txBody>
      </p:sp>
      <p:pic>
        <p:nvPicPr>
          <p:cNvPr id="2" name="Picture 2" descr="Android Device Manager | Locate, Lock, Wipe Android Devices Remotely">
            <a:extLst>
              <a:ext uri="{FF2B5EF4-FFF2-40B4-BE49-F238E27FC236}">
                <a16:creationId xmlns:a16="http://schemas.microsoft.com/office/drawing/2014/main" id="{6AD68901-AFCF-BF6E-5088-E5416816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4724" y="2935559"/>
            <a:ext cx="2562535" cy="2792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67B280E-CF82-DA21-3347-BA9119537317}"/>
              </a:ext>
            </a:extLst>
          </p:cNvPr>
          <p:cNvGrpSpPr/>
          <p:nvPr/>
        </p:nvGrpSpPr>
        <p:grpSpPr>
          <a:xfrm>
            <a:off x="5800508" y="3368588"/>
            <a:ext cx="1662546" cy="2723555"/>
            <a:chOff x="5800508" y="3368588"/>
            <a:chExt cx="1662546" cy="2723555"/>
          </a:xfrm>
        </p:grpSpPr>
        <p:pic>
          <p:nvPicPr>
            <p:cNvPr id="1028" name="Picture 4" descr="Android codelabs | Get started | Android Developers">
              <a:extLst>
                <a:ext uri="{FF2B5EF4-FFF2-40B4-BE49-F238E27FC236}">
                  <a16:creationId xmlns:a16="http://schemas.microsoft.com/office/drawing/2014/main" id="{9D99DC58-5CBF-1E03-42DD-994E9B7D4B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5364" y="3368588"/>
              <a:ext cx="899458" cy="8994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D8F2C81-C191-9410-43EA-8F0E1D658250}"/>
                </a:ext>
              </a:extLst>
            </p:cNvPr>
            <p:cNvSpPr/>
            <p:nvPr/>
          </p:nvSpPr>
          <p:spPr>
            <a:xfrm>
              <a:off x="5800508" y="4001005"/>
              <a:ext cx="1662546" cy="1829528"/>
            </a:xfrm>
            <a:prstGeom prst="roundRect">
              <a:avLst>
                <a:gd name="adj" fmla="val 6554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7925902-19A9-BE86-8B06-663D36F82345}"/>
                </a:ext>
              </a:extLst>
            </p:cNvPr>
            <p:cNvSpPr txBox="1"/>
            <p:nvPr/>
          </p:nvSpPr>
          <p:spPr>
            <a:xfrm>
              <a:off x="5926931" y="4039403"/>
              <a:ext cx="14097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+mn-lt"/>
                </a:rPr>
                <a:t>App developer’s implementation  </a:t>
              </a:r>
              <a:r>
                <a:rPr lang="en-US" sz="1000" dirty="0">
                  <a:latin typeface="+mn-lt"/>
                </a:rPr>
                <a:t>(core functionality)</a:t>
              </a:r>
              <a:endParaRPr lang="en-US" sz="1100" dirty="0">
                <a:latin typeface="+mn-lt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CBE0614-C387-C625-382C-25C14D5AC4CC}"/>
                </a:ext>
              </a:extLst>
            </p:cNvPr>
            <p:cNvSpPr/>
            <p:nvPr/>
          </p:nvSpPr>
          <p:spPr>
            <a:xfrm>
              <a:off x="5926930" y="4712024"/>
              <a:ext cx="1409699" cy="259496"/>
            </a:xfrm>
            <a:prstGeom prst="roundRect">
              <a:avLst>
                <a:gd name="adj" fmla="val 655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SDKs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1FB68F2-CCD0-B182-4A7A-38674832A510}"/>
                </a:ext>
              </a:extLst>
            </p:cNvPr>
            <p:cNvSpPr/>
            <p:nvPr/>
          </p:nvSpPr>
          <p:spPr>
            <a:xfrm>
              <a:off x="5926929" y="5060211"/>
              <a:ext cx="1409700" cy="292587"/>
            </a:xfrm>
            <a:prstGeom prst="roundRect">
              <a:avLst>
                <a:gd name="adj" fmla="val 6554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solidFill>
                    <a:schemeClr val="tx1"/>
                  </a:solidFill>
                </a:rPr>
                <a:t>Libraries</a:t>
              </a:r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0BB83D-32B4-1F9C-E936-4B52870BFAD1}"/>
                </a:ext>
              </a:extLst>
            </p:cNvPr>
            <p:cNvSpPr txBox="1"/>
            <p:nvPr/>
          </p:nvSpPr>
          <p:spPr>
            <a:xfrm>
              <a:off x="5926929" y="5830533"/>
              <a:ext cx="14097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latin typeface="+mn-lt"/>
                </a:rPr>
                <a:t>An app</a:t>
              </a:r>
            </a:p>
          </p:txBody>
        </p:sp>
      </p:grpSp>
      <p:sp>
        <p:nvSpPr>
          <p:cNvPr id="13" name="Arc 12">
            <a:extLst>
              <a:ext uri="{FF2B5EF4-FFF2-40B4-BE49-F238E27FC236}">
                <a16:creationId xmlns:a16="http://schemas.microsoft.com/office/drawing/2014/main" id="{17FE5040-01A3-B8B4-00E0-E62C3C5BEFA9}"/>
              </a:ext>
            </a:extLst>
          </p:cNvPr>
          <p:cNvSpPr/>
          <p:nvPr/>
        </p:nvSpPr>
        <p:spPr>
          <a:xfrm rot="18691420">
            <a:off x="6920129" y="4012432"/>
            <a:ext cx="2375065" cy="1455129"/>
          </a:xfrm>
          <a:prstGeom prst="arc">
            <a:avLst/>
          </a:prstGeom>
          <a:ln w="28575"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C23F42-DBBA-BE18-E0E9-FEC2448A5231}"/>
              </a:ext>
            </a:extLst>
          </p:cNvPr>
          <p:cNvSpPr txBox="1"/>
          <p:nvPr/>
        </p:nvSpPr>
        <p:spPr>
          <a:xfrm>
            <a:off x="7437901" y="3435803"/>
            <a:ext cx="1409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+mn-lt"/>
              </a:rPr>
              <a:t>Request</a:t>
            </a:r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AC7C7C92-FA83-E979-0FF1-1E2ACC203B79}"/>
              </a:ext>
            </a:extLst>
          </p:cNvPr>
          <p:cNvSpPr/>
          <p:nvPr/>
        </p:nvSpPr>
        <p:spPr>
          <a:xfrm rot="8063658">
            <a:off x="7204724" y="3745427"/>
            <a:ext cx="2375065" cy="1455129"/>
          </a:xfrm>
          <a:prstGeom prst="arc">
            <a:avLst/>
          </a:prstGeom>
          <a:ln w="28575"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04B0EC-DE0F-D310-F0C6-22A38AAD7802}"/>
              </a:ext>
            </a:extLst>
          </p:cNvPr>
          <p:cNvSpPr txBox="1"/>
          <p:nvPr/>
        </p:nvSpPr>
        <p:spPr>
          <a:xfrm>
            <a:off x="7475424" y="4944895"/>
            <a:ext cx="14097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latin typeface="+mn-lt"/>
              </a:rPr>
              <a:t>Serve</a:t>
            </a:r>
            <a:endParaRPr lang="en-US" sz="1100" dirty="0">
              <a:latin typeface="+mn-lt"/>
            </a:endParaRPr>
          </a:p>
        </p:txBody>
      </p:sp>
      <p:sp>
        <p:nvSpPr>
          <p:cNvPr id="17" name="Rectangle: Rounded Corners 10">
            <a:extLst>
              <a:ext uri="{FF2B5EF4-FFF2-40B4-BE49-F238E27FC236}">
                <a16:creationId xmlns:a16="http://schemas.microsoft.com/office/drawing/2014/main" id="{A3ED9289-8097-F8FD-62D4-22EE56B1A73F}"/>
              </a:ext>
            </a:extLst>
          </p:cNvPr>
          <p:cNvSpPr/>
          <p:nvPr/>
        </p:nvSpPr>
        <p:spPr>
          <a:xfrm>
            <a:off x="5926929" y="5431711"/>
            <a:ext cx="1409700" cy="292587"/>
          </a:xfrm>
          <a:prstGeom prst="roundRect">
            <a:avLst>
              <a:gd name="adj" fmla="val 655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ML components</a:t>
            </a:r>
          </a:p>
        </p:txBody>
      </p:sp>
    </p:spTree>
    <p:extLst>
      <p:ext uri="{BB962C8B-B14F-4D97-AF65-F5344CB8AC3E}">
        <p14:creationId xmlns:p14="http://schemas.microsoft.com/office/powerpoint/2010/main" val="89472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8464-A5CE-CF07-CCC8-9F3B0537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20" y="181147"/>
            <a:ext cx="10038776" cy="842691"/>
          </a:xfrm>
        </p:spPr>
        <p:txBody>
          <a:bodyPr/>
          <a:lstStyle/>
          <a:p>
            <a:pPr algn="l"/>
            <a:r>
              <a:rPr lang="en-US" sz="3200" b="1" dirty="0">
                <a:solidFill>
                  <a:srgbClr val="0065BE"/>
                </a:solidFill>
              </a:rPr>
              <a:t>Privacy Preservation in the Android Ecosystem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3B70-E36B-5B04-0C56-31FDD0E0D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1520" y="1495886"/>
            <a:ext cx="10751296" cy="17343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1"/>
                </a:solidFill>
              </a:rPr>
              <a:t>Personal data exfiltration in third-party apps has been extensively studied since the nascent stage of Android history.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solidFill>
                  <a:schemeClr val="tx1"/>
                </a:solidFill>
              </a:rPr>
              <a:t>Google has deployed strict and comprehensive regulations for app developers.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solidFill>
                  <a:schemeClr val="tx1"/>
                </a:solidFill>
              </a:rPr>
              <a:t>App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analysis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only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offers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a partial view of the data exfiltration in the entire Android ecosystem.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8C53E5-8ACD-09A4-9E13-A3B8E77C3E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7</a:t>
            </a:fld>
            <a:endParaRPr lang="en-SG" dirty="0"/>
          </a:p>
        </p:txBody>
      </p:sp>
      <p:pic>
        <p:nvPicPr>
          <p:cNvPr id="4" name="Picture 4" descr="Text Box PNG, Text Box Transparent Background - FreeIconsPNG">
            <a:extLst>
              <a:ext uri="{FF2B5EF4-FFF2-40B4-BE49-F238E27FC236}">
                <a16:creationId xmlns:a16="http://schemas.microsoft.com/office/drawing/2014/main" id="{D132D6ED-C4A3-431C-4D68-C64A7CABB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198" flipH="1">
            <a:off x="5749779" y="3429988"/>
            <a:ext cx="1978995" cy="1718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een robot with arms crossed&#10;&#10;Description automatically generated">
            <a:extLst>
              <a:ext uri="{FF2B5EF4-FFF2-40B4-BE49-F238E27FC236}">
                <a16:creationId xmlns:a16="http://schemas.microsoft.com/office/drawing/2014/main" id="{3640AAEA-2856-019D-CAD0-C5BCA78797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247"/>
          <a:stretch/>
        </p:blipFill>
        <p:spPr>
          <a:xfrm>
            <a:off x="6462088" y="4698998"/>
            <a:ext cx="4156244" cy="2192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AF5624-0BBB-44EE-5845-B9AF6B645404}"/>
              </a:ext>
            </a:extLst>
          </p:cNvPr>
          <p:cNvSpPr txBox="1"/>
          <p:nvPr/>
        </p:nvSpPr>
        <p:spPr>
          <a:xfrm rot="441947">
            <a:off x="6012400" y="3707833"/>
            <a:ext cx="1551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+mn-lt"/>
              </a:rPr>
              <a:t>Whether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OS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well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protects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user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privacy?</a:t>
            </a:r>
            <a:endParaRPr lang="en-US" sz="1600" b="1" dirty="0">
              <a:latin typeface="+mn-lt"/>
            </a:endParaRPr>
          </a:p>
        </p:txBody>
      </p:sp>
      <p:pic>
        <p:nvPicPr>
          <p:cNvPr id="10" name="Picture 6" descr="Text Box PNG, Text Box Transparent Background - FreeIconsPNG">
            <a:extLst>
              <a:ext uri="{FF2B5EF4-FFF2-40B4-BE49-F238E27FC236}">
                <a16:creationId xmlns:a16="http://schemas.microsoft.com/office/drawing/2014/main" id="{58C92B66-831E-C82D-B6D2-CA82C8C7B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434" y="3402240"/>
            <a:ext cx="2132779" cy="171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4CB8C6-51F5-453B-5BB6-6252B23DD1F4}"/>
              </a:ext>
            </a:extLst>
          </p:cNvPr>
          <p:cNvSpPr txBox="1"/>
          <p:nvPr/>
        </p:nvSpPr>
        <p:spPr>
          <a:xfrm rot="21363751">
            <a:off x="9152474" y="3561683"/>
            <a:ext cx="17873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+mn-lt"/>
              </a:rPr>
              <a:t>Whether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SDKs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strictly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comply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with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privacy</a:t>
            </a:r>
            <a:r>
              <a:rPr lang="zh-CN" altLang="en-US" sz="1600" b="1" dirty="0">
                <a:latin typeface="+mn-lt"/>
              </a:rPr>
              <a:t> </a:t>
            </a:r>
            <a:r>
              <a:rPr lang="en-US" altLang="zh-CN" sz="1600" b="1" dirty="0">
                <a:latin typeface="+mn-lt"/>
              </a:rPr>
              <a:t>policies?</a:t>
            </a:r>
            <a:endParaRPr lang="en-US" sz="1600" b="1" dirty="0">
              <a:latin typeface="+mn-lt"/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8A2DAF6-6C2A-BE21-2361-BC2C49671CDA}"/>
              </a:ext>
            </a:extLst>
          </p:cNvPr>
          <p:cNvSpPr txBox="1">
            <a:spLocks/>
          </p:cNvSpPr>
          <p:nvPr/>
        </p:nvSpPr>
        <p:spPr>
          <a:xfrm>
            <a:off x="791519" y="3252149"/>
            <a:ext cx="4253447" cy="19417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2874" rtl="0" eaLnBrk="1" fontAlgn="base" hangingPunct="1">
              <a:lnSpc>
                <a:spcPts val="2431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25" kern="1200">
                <a:solidFill>
                  <a:schemeClr val="accent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57171" indent="-214298" algn="l" defTabSz="34287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57186" indent="-171438" algn="l" defTabSz="34287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200061" indent="-171438" algn="l" defTabSz="34287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542935" indent="-171438" algn="l" defTabSz="34287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5810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solidFill>
                  <a:schemeClr val="tx1"/>
                </a:solidFill>
              </a:rPr>
              <a:t>There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are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still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some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questions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</a:t>
            </a:r>
            <a:r>
              <a:rPr lang="en-SG" sz="2000" dirty="0">
                <a:solidFill>
                  <a:schemeClr val="tx1"/>
                </a:solidFill>
              </a:rPr>
              <a:t>o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complement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existing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research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unveil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complete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landscape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privacy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preservation.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46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68464-A5CE-CF07-CCC8-9F3B05377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520" y="267715"/>
            <a:ext cx="10038776" cy="842691"/>
          </a:xfrm>
        </p:spPr>
        <p:txBody>
          <a:bodyPr/>
          <a:lstStyle/>
          <a:p>
            <a:pPr algn="l"/>
            <a:r>
              <a:rPr lang="en-US" altLang="zh-CN" sz="3200" b="1" dirty="0">
                <a:solidFill>
                  <a:srgbClr val="0065BE"/>
                </a:solidFill>
              </a:rPr>
              <a:t>Roadmap</a:t>
            </a:r>
            <a:endParaRPr lang="en-US" sz="3200" b="1" dirty="0">
              <a:solidFill>
                <a:srgbClr val="0065BE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3B70-E36B-5B04-0C56-31FDD0E0D7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1521" y="1694623"/>
            <a:ext cx="10038775" cy="935637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Third-party apps are just one role in the entire Android ecosystem </a:t>
            </a:r>
            <a:r>
              <a:rPr lang="zh-CN" altLang="en-US" sz="2000" dirty="0">
                <a:solidFill>
                  <a:schemeClr val="tx1"/>
                </a:solidFill>
              </a:rPr>
              <a:t>→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i="1" dirty="0">
                <a:solidFill>
                  <a:schemeClr val="tx1"/>
                </a:solidFill>
              </a:rPr>
              <a:t>How about the operating system itself?</a:t>
            </a:r>
            <a:r>
              <a:rPr lang="zh-CN" altLang="en-US" sz="2000" b="1" i="1" dirty="0">
                <a:solidFill>
                  <a:schemeClr val="tx1"/>
                </a:solidFill>
              </a:rPr>
              <a:t> </a:t>
            </a:r>
            <a:r>
              <a:rPr lang="en-US" altLang="zh-CN" sz="2000" b="1" i="1" dirty="0">
                <a:solidFill>
                  <a:schemeClr val="tx1"/>
                </a:solidFill>
              </a:rPr>
              <a:t>(1</a:t>
            </a:r>
            <a:r>
              <a:rPr lang="en-US" altLang="zh-CN" sz="2000" b="1" i="1" baseline="30000" dirty="0">
                <a:solidFill>
                  <a:schemeClr val="tx1"/>
                </a:solidFill>
              </a:rPr>
              <a:t>st</a:t>
            </a:r>
            <a:r>
              <a:rPr lang="zh-CN" altLang="en-US" sz="2000" b="1" i="1" dirty="0">
                <a:solidFill>
                  <a:schemeClr val="tx1"/>
                </a:solidFill>
              </a:rPr>
              <a:t> </a:t>
            </a:r>
            <a:r>
              <a:rPr lang="en-US" altLang="zh-CN" sz="2000" b="1" i="1" dirty="0">
                <a:solidFill>
                  <a:schemeClr val="tx1"/>
                </a:solidFill>
              </a:rPr>
              <a:t>half)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18C53E5-8ACD-09A4-9E13-A3B8E77C3EE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8</a:t>
            </a:fld>
            <a:endParaRPr lang="en-SG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23D6CE3-962E-5094-F269-7D27C899F2D2}"/>
              </a:ext>
            </a:extLst>
          </p:cNvPr>
          <p:cNvSpPr txBox="1">
            <a:spLocks/>
          </p:cNvSpPr>
          <p:nvPr/>
        </p:nvSpPr>
        <p:spPr>
          <a:xfrm>
            <a:off x="797397" y="2630260"/>
            <a:ext cx="6160616" cy="31495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342874" rtl="0" eaLnBrk="1" fontAlgn="base" hangingPunct="1">
              <a:lnSpc>
                <a:spcPts val="2431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2025" kern="1200">
                <a:solidFill>
                  <a:schemeClr val="accent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557171" indent="-214298" algn="l" defTabSz="34287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857186" indent="-171438" algn="l" defTabSz="34287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200061" indent="-171438" algn="l" defTabSz="34287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542935" indent="-171438" algn="l" defTabSz="342874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5810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684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558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433" indent="-171438" algn="l" defTabSz="342874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Not all code is written by </a:t>
            </a:r>
            <a:r>
              <a:rPr lang="en-US" altLang="zh-CN" sz="2000" dirty="0">
                <a:solidFill>
                  <a:schemeClr val="tx1"/>
                </a:solidFill>
              </a:rPr>
              <a:t>app</a:t>
            </a:r>
            <a:r>
              <a:rPr lang="en-US" sz="2000" dirty="0">
                <a:solidFill>
                  <a:schemeClr val="tx1"/>
                </a:solidFill>
              </a:rPr>
              <a:t> developers </a:t>
            </a:r>
            <a:r>
              <a:rPr lang="zh-CN" altLang="en-US" sz="2000" dirty="0">
                <a:solidFill>
                  <a:schemeClr val="tx1"/>
                </a:solidFill>
              </a:rPr>
              <a:t>→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i="1" dirty="0">
                <a:solidFill>
                  <a:schemeClr val="tx1"/>
                </a:solidFill>
              </a:rPr>
              <a:t>Third-party libraries/SDKs are widely used in apps! What is the landscape of their compliance?</a:t>
            </a:r>
            <a:r>
              <a:rPr lang="zh-CN" altLang="en-US" sz="2000" b="1" i="1" dirty="0">
                <a:solidFill>
                  <a:schemeClr val="tx1"/>
                </a:solidFill>
              </a:rPr>
              <a:t> </a:t>
            </a:r>
            <a:r>
              <a:rPr lang="en-US" altLang="zh-CN" sz="2000" b="1" i="1" dirty="0">
                <a:solidFill>
                  <a:schemeClr val="tx1"/>
                </a:solidFill>
              </a:rPr>
              <a:t>(2</a:t>
            </a:r>
            <a:r>
              <a:rPr lang="en-US" altLang="zh-CN" sz="2000" b="1" i="1" baseline="30000" dirty="0">
                <a:solidFill>
                  <a:schemeClr val="tx1"/>
                </a:solidFill>
              </a:rPr>
              <a:t>nd</a:t>
            </a:r>
            <a:r>
              <a:rPr lang="zh-CN" altLang="en-US" sz="2000" b="1" i="1" dirty="0">
                <a:solidFill>
                  <a:schemeClr val="tx1"/>
                </a:solidFill>
              </a:rPr>
              <a:t> </a:t>
            </a:r>
            <a:r>
              <a:rPr lang="en-US" altLang="zh-CN" sz="2000" b="1" i="1" dirty="0">
                <a:solidFill>
                  <a:schemeClr val="tx1"/>
                </a:solidFill>
              </a:rPr>
              <a:t>half)</a:t>
            </a:r>
            <a:endParaRPr lang="en-US" sz="2000" b="1" i="1" dirty="0">
              <a:solidFill>
                <a:schemeClr val="tx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91C42CF-B340-C247-2462-065037A9849E}"/>
              </a:ext>
            </a:extLst>
          </p:cNvPr>
          <p:cNvGrpSpPr/>
          <p:nvPr/>
        </p:nvGrpSpPr>
        <p:grpSpPr>
          <a:xfrm>
            <a:off x="7339264" y="3429000"/>
            <a:ext cx="3808955" cy="2530059"/>
            <a:chOff x="5564477" y="2962711"/>
            <a:chExt cx="3808955" cy="2530059"/>
          </a:xfrm>
        </p:grpSpPr>
        <p:sp>
          <p:nvSpPr>
            <p:cNvPr id="19" name="Google Shape;110;p18">
              <a:extLst>
                <a:ext uri="{FF2B5EF4-FFF2-40B4-BE49-F238E27FC236}">
                  <a16:creationId xmlns:a16="http://schemas.microsoft.com/office/drawing/2014/main" id="{1DA281B5-97E1-696A-23A0-A0D2F6A3753E}"/>
                </a:ext>
              </a:extLst>
            </p:cNvPr>
            <p:cNvSpPr/>
            <p:nvPr/>
          </p:nvSpPr>
          <p:spPr>
            <a:xfrm>
              <a:off x="5594580" y="4223911"/>
              <a:ext cx="1783451" cy="1268859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1;p18">
              <a:extLst>
                <a:ext uri="{FF2B5EF4-FFF2-40B4-BE49-F238E27FC236}">
                  <a16:creationId xmlns:a16="http://schemas.microsoft.com/office/drawing/2014/main" id="{ACABB666-A8A7-EF8D-2176-3B1F5091E219}"/>
                </a:ext>
              </a:extLst>
            </p:cNvPr>
            <p:cNvSpPr/>
            <p:nvPr/>
          </p:nvSpPr>
          <p:spPr>
            <a:xfrm>
              <a:off x="7589937" y="4223911"/>
              <a:ext cx="1783451" cy="1268859"/>
            </a:xfrm>
            <a:prstGeom prst="roundRect">
              <a:avLst>
                <a:gd name="adj" fmla="val 16667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4;p18">
              <a:extLst>
                <a:ext uri="{FF2B5EF4-FFF2-40B4-BE49-F238E27FC236}">
                  <a16:creationId xmlns:a16="http://schemas.microsoft.com/office/drawing/2014/main" id="{6BBE5345-B9BB-76E5-7652-3B42DCC9DD8F}"/>
                </a:ext>
              </a:extLst>
            </p:cNvPr>
            <p:cNvSpPr/>
            <p:nvPr/>
          </p:nvSpPr>
          <p:spPr>
            <a:xfrm>
              <a:off x="5594624" y="3603150"/>
              <a:ext cx="1783451" cy="827926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5;p18">
              <a:extLst>
                <a:ext uri="{FF2B5EF4-FFF2-40B4-BE49-F238E27FC236}">
                  <a16:creationId xmlns:a16="http://schemas.microsoft.com/office/drawing/2014/main" id="{D05450CF-20FB-0C45-FCDE-D29A69876C90}"/>
                </a:ext>
              </a:extLst>
            </p:cNvPr>
            <p:cNvSpPr/>
            <p:nvPr/>
          </p:nvSpPr>
          <p:spPr>
            <a:xfrm>
              <a:off x="7589981" y="3588933"/>
              <a:ext cx="1783451" cy="842143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1;p18">
              <a:extLst>
                <a:ext uri="{FF2B5EF4-FFF2-40B4-BE49-F238E27FC236}">
                  <a16:creationId xmlns:a16="http://schemas.microsoft.com/office/drawing/2014/main" id="{B329961D-0680-165F-0CBE-02CF25E70783}"/>
                </a:ext>
              </a:extLst>
            </p:cNvPr>
            <p:cNvSpPr txBox="1"/>
            <p:nvPr/>
          </p:nvSpPr>
          <p:spPr>
            <a:xfrm>
              <a:off x="7652814" y="3981032"/>
              <a:ext cx="1657786" cy="17567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Third-party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SDKs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" name="Google Shape;123;p18">
              <a:extLst>
                <a:ext uri="{FF2B5EF4-FFF2-40B4-BE49-F238E27FC236}">
                  <a16:creationId xmlns:a16="http://schemas.microsoft.com/office/drawing/2014/main" id="{DC03E82E-E47C-AA96-5006-1787E7A958D3}"/>
                </a:ext>
              </a:extLst>
            </p:cNvPr>
            <p:cNvSpPr txBox="1"/>
            <p:nvPr/>
          </p:nvSpPr>
          <p:spPr>
            <a:xfrm>
              <a:off x="5657456" y="3817869"/>
              <a:ext cx="1657786" cy="406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Operating</a:t>
              </a:r>
              <a:r>
                <a:rPr lang="zh-CN" altLang="en-US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-US" altLang="zh-C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System</a:t>
              </a:r>
              <a:r>
                <a:rPr lang="zh-CN" altLang="en-US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 </a:t>
              </a:r>
              <a:r>
                <a:rPr lang="en-US" altLang="zh-CN" sz="2000" dirty="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(OS)</a:t>
              </a:r>
              <a:endParaRPr sz="2000" dirty="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136;p18">
              <a:extLst>
                <a:ext uri="{FF2B5EF4-FFF2-40B4-BE49-F238E27FC236}">
                  <a16:creationId xmlns:a16="http://schemas.microsoft.com/office/drawing/2014/main" id="{3F0F1164-9CCD-7D1C-97A1-E388B456D16A}"/>
                </a:ext>
              </a:extLst>
            </p:cNvPr>
            <p:cNvSpPr txBox="1"/>
            <p:nvPr/>
          </p:nvSpPr>
          <p:spPr>
            <a:xfrm>
              <a:off x="7589937" y="4536338"/>
              <a:ext cx="1783451" cy="810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Privacy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preservation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of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SDK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should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align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with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privacy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practice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of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host</a:t>
              </a:r>
              <a:r>
                <a:rPr lang="zh-CN" alt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en-US" altLang="zh-CN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app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" name="Google Shape;137;p18">
              <a:extLst>
                <a:ext uri="{FF2B5EF4-FFF2-40B4-BE49-F238E27FC236}">
                  <a16:creationId xmlns:a16="http://schemas.microsoft.com/office/drawing/2014/main" id="{64287DF0-3477-8978-7232-558913274EDE}"/>
                </a:ext>
              </a:extLst>
            </p:cNvPr>
            <p:cNvSpPr txBox="1"/>
            <p:nvPr/>
          </p:nvSpPr>
          <p:spPr>
            <a:xfrm>
              <a:off x="5564477" y="4461736"/>
              <a:ext cx="1804745" cy="9076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200" dirty="0">
                  <a:latin typeface="Roboto"/>
                  <a:ea typeface="Roboto"/>
                  <a:cs typeface="Roboto"/>
                  <a:sym typeface="Roboto"/>
                </a:rPr>
                <a:t>The OS is supposed to well preserve user privacy against arbitrary access and sharing</a:t>
              </a:r>
              <a:endParaRPr lang="en-US"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1" name="Google Shape;130;p18">
              <a:extLst>
                <a:ext uri="{FF2B5EF4-FFF2-40B4-BE49-F238E27FC236}">
                  <a16:creationId xmlns:a16="http://schemas.microsoft.com/office/drawing/2014/main" id="{2E597E5C-583B-E509-4FBE-0498FE35C3FA}"/>
                </a:ext>
              </a:extLst>
            </p:cNvPr>
            <p:cNvGrpSpPr/>
            <p:nvPr/>
          </p:nvGrpSpPr>
          <p:grpSpPr>
            <a:xfrm>
              <a:off x="6361161" y="3019605"/>
              <a:ext cx="250149" cy="482831"/>
              <a:chOff x="2656085" y="2287427"/>
              <a:chExt cx="207582" cy="359594"/>
            </a:xfrm>
            <a:solidFill>
              <a:schemeClr val="tx2"/>
            </a:solidFill>
          </p:grpSpPr>
          <p:sp>
            <p:nvSpPr>
              <p:cNvPr id="40" name="Google Shape;131;p18">
                <a:extLst>
                  <a:ext uri="{FF2B5EF4-FFF2-40B4-BE49-F238E27FC236}">
                    <a16:creationId xmlns:a16="http://schemas.microsoft.com/office/drawing/2014/main" id="{02ABEDA2-FD9B-E54E-641F-840E54E4B792}"/>
                  </a:ext>
                </a:extLst>
              </p:cNvPr>
              <p:cNvSpPr/>
              <p:nvPr/>
            </p:nvSpPr>
            <p:spPr>
              <a:xfrm>
                <a:off x="2656085" y="2287427"/>
                <a:ext cx="207582" cy="359594"/>
              </a:xfrm>
              <a:custGeom>
                <a:avLst/>
                <a:gdLst/>
                <a:ahLst/>
                <a:cxnLst/>
                <a:rect l="l" t="t" r="r" b="b"/>
                <a:pathLst>
                  <a:path w="6537" h="11324" extrusionOk="0">
                    <a:moveTo>
                      <a:pt x="5704" y="334"/>
                    </a:moveTo>
                    <a:cubicBezTo>
                      <a:pt x="5965" y="334"/>
                      <a:pt x="6192" y="561"/>
                      <a:pt x="6192" y="834"/>
                    </a:cubicBezTo>
                    <a:lnTo>
                      <a:pt x="6192" y="1323"/>
                    </a:lnTo>
                    <a:lnTo>
                      <a:pt x="346" y="1323"/>
                    </a:lnTo>
                    <a:lnTo>
                      <a:pt x="346" y="834"/>
                    </a:lnTo>
                    <a:cubicBezTo>
                      <a:pt x="346" y="561"/>
                      <a:pt x="560" y="334"/>
                      <a:pt x="834" y="334"/>
                    </a:cubicBezTo>
                    <a:close/>
                    <a:moveTo>
                      <a:pt x="6192" y="1644"/>
                    </a:moveTo>
                    <a:lnTo>
                      <a:pt x="6192" y="8990"/>
                    </a:lnTo>
                    <a:lnTo>
                      <a:pt x="1501" y="8990"/>
                    </a:lnTo>
                    <a:cubicBezTo>
                      <a:pt x="1405" y="8990"/>
                      <a:pt x="1334" y="9062"/>
                      <a:pt x="1334" y="9145"/>
                    </a:cubicBezTo>
                    <a:cubicBezTo>
                      <a:pt x="1334" y="9240"/>
                      <a:pt x="1405" y="9312"/>
                      <a:pt x="1501" y="9312"/>
                    </a:cubicBezTo>
                    <a:lnTo>
                      <a:pt x="6192" y="9312"/>
                    </a:lnTo>
                    <a:lnTo>
                      <a:pt x="6192" y="10478"/>
                    </a:lnTo>
                    <a:cubicBezTo>
                      <a:pt x="6192" y="10740"/>
                      <a:pt x="5965" y="10967"/>
                      <a:pt x="5704" y="10967"/>
                    </a:cubicBezTo>
                    <a:lnTo>
                      <a:pt x="834" y="10967"/>
                    </a:lnTo>
                    <a:cubicBezTo>
                      <a:pt x="560" y="10967"/>
                      <a:pt x="346" y="10740"/>
                      <a:pt x="346" y="10478"/>
                    </a:cubicBezTo>
                    <a:lnTo>
                      <a:pt x="346" y="9312"/>
                    </a:lnTo>
                    <a:lnTo>
                      <a:pt x="834" y="9312"/>
                    </a:lnTo>
                    <a:cubicBezTo>
                      <a:pt x="917" y="9312"/>
                      <a:pt x="1001" y="9240"/>
                      <a:pt x="1001" y="9145"/>
                    </a:cubicBezTo>
                    <a:cubicBezTo>
                      <a:pt x="1001" y="9062"/>
                      <a:pt x="917" y="8990"/>
                      <a:pt x="834" y="8990"/>
                    </a:cubicBezTo>
                    <a:lnTo>
                      <a:pt x="346" y="8990"/>
                    </a:lnTo>
                    <a:lnTo>
                      <a:pt x="346" y="1644"/>
                    </a:lnTo>
                    <a:close/>
                    <a:moveTo>
                      <a:pt x="834" y="1"/>
                    </a:moveTo>
                    <a:cubicBezTo>
                      <a:pt x="370" y="1"/>
                      <a:pt x="0" y="370"/>
                      <a:pt x="0" y="834"/>
                    </a:cubicBezTo>
                    <a:lnTo>
                      <a:pt x="0" y="10490"/>
                    </a:lnTo>
                    <a:cubicBezTo>
                      <a:pt x="0" y="10955"/>
                      <a:pt x="370" y="11324"/>
                      <a:pt x="834" y="11324"/>
                    </a:cubicBezTo>
                    <a:lnTo>
                      <a:pt x="5704" y="11324"/>
                    </a:lnTo>
                    <a:cubicBezTo>
                      <a:pt x="6156" y="11324"/>
                      <a:pt x="6537" y="10955"/>
                      <a:pt x="6537" y="10490"/>
                    </a:cubicBezTo>
                    <a:lnTo>
                      <a:pt x="6537" y="834"/>
                    </a:lnTo>
                    <a:cubicBezTo>
                      <a:pt x="6513" y="370"/>
                      <a:pt x="6144" y="1"/>
                      <a:pt x="570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32;p18">
                <a:extLst>
                  <a:ext uri="{FF2B5EF4-FFF2-40B4-BE49-F238E27FC236}">
                    <a16:creationId xmlns:a16="http://schemas.microsoft.com/office/drawing/2014/main" id="{E45D585B-A7D3-D517-D36F-27EFC327B6BF}"/>
                  </a:ext>
                </a:extLst>
              </p:cNvPr>
              <p:cNvSpPr/>
              <p:nvPr/>
            </p:nvSpPr>
            <p:spPr>
              <a:xfrm>
                <a:off x="2754395" y="2308608"/>
                <a:ext cx="31787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1001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834" y="322"/>
                    </a:lnTo>
                    <a:cubicBezTo>
                      <a:pt x="917" y="322"/>
                      <a:pt x="1000" y="251"/>
                      <a:pt x="1000" y="167"/>
                    </a:cubicBezTo>
                    <a:cubicBezTo>
                      <a:pt x="1000" y="72"/>
                      <a:pt x="917" y="1"/>
                      <a:pt x="8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33;p18">
                <a:extLst>
                  <a:ext uri="{FF2B5EF4-FFF2-40B4-BE49-F238E27FC236}">
                    <a16:creationId xmlns:a16="http://schemas.microsoft.com/office/drawing/2014/main" id="{1E37C022-9A7E-75BC-4273-865FE7E625A8}"/>
                  </a:ext>
                </a:extLst>
              </p:cNvPr>
              <p:cNvSpPr/>
              <p:nvPr/>
            </p:nvSpPr>
            <p:spPr>
              <a:xfrm>
                <a:off x="2743789" y="2594053"/>
                <a:ext cx="31406" cy="31056"/>
              </a:xfrm>
              <a:custGeom>
                <a:avLst/>
                <a:gdLst/>
                <a:ahLst/>
                <a:cxnLst/>
                <a:rect l="l" t="t" r="r" b="b"/>
                <a:pathLst>
                  <a:path w="989" h="978" extrusionOk="0">
                    <a:moveTo>
                      <a:pt x="501" y="322"/>
                    </a:moveTo>
                    <a:cubicBezTo>
                      <a:pt x="584" y="322"/>
                      <a:pt x="656" y="406"/>
                      <a:pt x="656" y="489"/>
                    </a:cubicBezTo>
                    <a:cubicBezTo>
                      <a:pt x="656" y="584"/>
                      <a:pt x="584" y="656"/>
                      <a:pt x="501" y="656"/>
                    </a:cubicBezTo>
                    <a:cubicBezTo>
                      <a:pt x="406" y="656"/>
                      <a:pt x="334" y="584"/>
                      <a:pt x="334" y="489"/>
                    </a:cubicBezTo>
                    <a:cubicBezTo>
                      <a:pt x="334" y="406"/>
                      <a:pt x="406" y="322"/>
                      <a:pt x="501" y="322"/>
                    </a:cubicBezTo>
                    <a:close/>
                    <a:moveTo>
                      <a:pt x="501" y="1"/>
                    </a:moveTo>
                    <a:cubicBezTo>
                      <a:pt x="227" y="1"/>
                      <a:pt x="1" y="227"/>
                      <a:pt x="1" y="489"/>
                    </a:cubicBezTo>
                    <a:cubicBezTo>
                      <a:pt x="1" y="763"/>
                      <a:pt x="227" y="977"/>
                      <a:pt x="501" y="977"/>
                    </a:cubicBezTo>
                    <a:cubicBezTo>
                      <a:pt x="763" y="977"/>
                      <a:pt x="989" y="763"/>
                      <a:pt x="989" y="489"/>
                    </a:cubicBezTo>
                    <a:cubicBezTo>
                      <a:pt x="989" y="227"/>
                      <a:pt x="775" y="1"/>
                      <a:pt x="50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34;p18">
                <a:extLst>
                  <a:ext uri="{FF2B5EF4-FFF2-40B4-BE49-F238E27FC236}">
                    <a16:creationId xmlns:a16="http://schemas.microsoft.com/office/drawing/2014/main" id="{E337D48A-BD2C-759E-6679-586CD85D5B8C}"/>
                  </a:ext>
                </a:extLst>
              </p:cNvPr>
              <p:cNvSpPr/>
              <p:nvPr/>
            </p:nvSpPr>
            <p:spPr>
              <a:xfrm>
                <a:off x="2733596" y="2308608"/>
                <a:ext cx="10225" cy="10257"/>
              </a:xfrm>
              <a:custGeom>
                <a:avLst/>
                <a:gdLst/>
                <a:ahLst/>
                <a:cxnLst/>
                <a:rect l="l" t="t" r="r" b="b"/>
                <a:pathLst>
                  <a:path w="322" h="323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51"/>
                      <a:pt x="72" y="322"/>
                      <a:pt x="155" y="322"/>
                    </a:cubicBezTo>
                    <a:cubicBezTo>
                      <a:pt x="250" y="322"/>
                      <a:pt x="322" y="251"/>
                      <a:pt x="322" y="167"/>
                    </a:cubicBez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33" name="Graphic 32" descr="Gears outline">
              <a:extLst>
                <a:ext uri="{FF2B5EF4-FFF2-40B4-BE49-F238E27FC236}">
                  <a16:creationId xmlns:a16="http://schemas.microsoft.com/office/drawing/2014/main" id="{F6F33E1C-BFF5-4829-BDB8-D0F5C52FC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213895" y="2962711"/>
              <a:ext cx="535492" cy="596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577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446F1-5F8B-A84F-6D5D-5FB12F4A5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292" y="1615296"/>
            <a:ext cx="9711679" cy="1813704"/>
          </a:xfrm>
        </p:spPr>
        <p:txBody>
          <a:bodyPr/>
          <a:lstStyle/>
          <a:p>
            <a:r>
              <a:rPr lang="en-US" sz="3600" b="1" cap="none" dirty="0">
                <a:latin typeface="Arial" panose="020B0604020202020204" pitchFamily="34" charset="0"/>
                <a:cs typeface="Arial" panose="020B0604020202020204" pitchFamily="34" charset="0"/>
              </a:rPr>
              <a:t>OS-level Safeguards of User-unresettable Identifiers (UUIs)</a:t>
            </a:r>
            <a:endParaRPr lang="en-SG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E849D6-B98F-4A44-95DB-A3874336A9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1C63AB4-6DC0-4902-8E9D-B5377E74E401}" type="slidenum">
              <a:rPr lang="en-SG" smtClean="0"/>
              <a:t>9</a:t>
            </a:fld>
            <a:endParaRPr lang="en-SG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609C24-33D0-5E26-B431-07E196056A86}"/>
              </a:ext>
            </a:extLst>
          </p:cNvPr>
          <p:cNvSpPr txBox="1">
            <a:spLocks/>
          </p:cNvSpPr>
          <p:nvPr/>
        </p:nvSpPr>
        <p:spPr>
          <a:xfrm>
            <a:off x="677679" y="4815696"/>
            <a:ext cx="9601438" cy="950546"/>
          </a:xfrm>
          <a:prstGeom prst="rect">
            <a:avLst/>
          </a:prstGeom>
        </p:spPr>
        <p:txBody>
          <a:bodyPr/>
          <a:lstStyle>
            <a:lvl1pPr marL="257156" indent="-257156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rgbClr val="F17D00"/>
                </a:solidFill>
                <a:latin typeface="Frutiger LT 55 Roman"/>
                <a:ea typeface="MS PGothic" pitchFamily="34" charset="-128"/>
                <a:cs typeface="Frutiger LT 55 Roman"/>
              </a:defRPr>
            </a:lvl1pPr>
            <a:lvl2pPr marL="557171" indent="-21429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FFFFFF"/>
                </a:solidFill>
                <a:latin typeface="Frutiger LT 55 Roman"/>
                <a:ea typeface="MS PGothic" pitchFamily="34" charset="-128"/>
                <a:cs typeface="Frutiger LT 55 Roman"/>
              </a:defRPr>
            </a:lvl2pPr>
            <a:lvl3pPr marL="857186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rgbClr val="FFFFFF"/>
                </a:solidFill>
                <a:latin typeface="Frutiger LT 55 Roman"/>
                <a:ea typeface="Arial" charset="0"/>
                <a:cs typeface="Frutiger LT 55 Roman"/>
              </a:defRPr>
            </a:lvl3pPr>
            <a:lvl4pPr marL="1200061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351">
                <a:solidFill>
                  <a:srgbClr val="FFFFFF"/>
                </a:solidFill>
                <a:latin typeface="Frutiger LT 55 Roman"/>
                <a:ea typeface="Arial" charset="0"/>
                <a:cs typeface="Frutiger LT 55 Roman"/>
              </a:defRPr>
            </a:lvl4pPr>
            <a:lvl5pPr marL="1542935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rgbClr val="FFFFFF"/>
                </a:solidFill>
                <a:latin typeface="Frutiger LT 55 Roman"/>
                <a:ea typeface="Arial" charset="0"/>
                <a:cs typeface="Frutiger LT 55 Roman"/>
              </a:defRPr>
            </a:lvl5pPr>
            <a:lvl6pPr marL="1885810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6pPr>
            <a:lvl7pPr marL="2228684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7pPr>
            <a:lvl8pPr marL="2571558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8pPr>
            <a:lvl9pPr marL="2914433" indent="-171438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351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AU" sz="1200" b="1" i="1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This work has been accepted and presented in NDSS 2023:</a:t>
            </a:r>
          </a:p>
          <a:p>
            <a:pPr marL="0" indent="0">
              <a:buFontTx/>
              <a:buNone/>
            </a:pPr>
            <a:endParaRPr lang="en-AU" sz="1200" kern="0" dirty="0">
              <a:solidFill>
                <a:schemeClr val="accent2">
                  <a:lumMod val="40000"/>
                  <a:lumOff val="60000"/>
                </a:schemeClr>
              </a:solidFill>
              <a:latin typeface="+mn-lt"/>
            </a:endParaRPr>
          </a:p>
          <a:p>
            <a:pPr marL="0" indent="0">
              <a:buFontTx/>
              <a:buNone/>
            </a:pPr>
            <a:r>
              <a:rPr lang="en-AU" sz="1200" u="sng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M. H. Meng</a:t>
            </a:r>
            <a:r>
              <a:rPr lang="en-AU" sz="1200" kern="0" dirty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</a:rPr>
              <a:t>, Q. Zhang, G. Xia, Y. Zheng, Y. Zhang, G. Bai, Z. Liu, S. G. Teo, J. S. Dong, “Post-GDPR Threat Hunting on Android Phones: Dissecting OS-level Safeguards of User-unresettable Identifiers”, The Network and Distributed System Security Symposium (NDSS), San Diego, USA, 2023.</a:t>
            </a:r>
          </a:p>
        </p:txBody>
      </p:sp>
    </p:spTree>
    <p:extLst>
      <p:ext uri="{BB962C8B-B14F-4D97-AF65-F5344CB8AC3E}">
        <p14:creationId xmlns:p14="http://schemas.microsoft.com/office/powerpoint/2010/main" val="1730851899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F39E7027-915F-7341-A9EA-C8CBFD2E8FA2}"/>
    </a:ext>
  </a:extLst>
</a:theme>
</file>

<file path=ppt/theme/theme2.xml><?xml version="1.0" encoding="utf-8"?>
<a:theme xmlns:a="http://schemas.openxmlformats.org/drawingml/2006/main" name="Title Blan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BD7862EB-E8D6-994B-BBF4-6CC3FFF92DD2}"/>
    </a:ext>
  </a:extLst>
</a:theme>
</file>

<file path=ppt/theme/theme4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5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6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7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5100</TotalTime>
  <Words>9661</Words>
  <Application>Microsoft Macintosh PowerPoint</Application>
  <PresentationFormat>Widescreen</PresentationFormat>
  <Paragraphs>1002</Paragraphs>
  <Slides>56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56</vt:i4>
      </vt:variant>
    </vt:vector>
  </HeadingPairs>
  <TitlesOfParts>
    <vt:vector size="77" baseType="lpstr">
      <vt:lpstr>Fira Sans Extra Condensed Medium</vt:lpstr>
      <vt:lpstr>Frutiger LT 55 Roman</vt:lpstr>
      <vt:lpstr>Arial</vt:lpstr>
      <vt:lpstr>Calibri</vt:lpstr>
      <vt:lpstr>Cambria Math</vt:lpstr>
      <vt:lpstr>Century Gothic</vt:lpstr>
      <vt:lpstr>Consolas</vt:lpstr>
      <vt:lpstr>Courier New</vt:lpstr>
      <vt:lpstr>Linux Libertine</vt:lpstr>
      <vt:lpstr>Roboto</vt:lpstr>
      <vt:lpstr>Symbol</vt:lpstr>
      <vt:lpstr>Times New Roman</vt:lpstr>
      <vt:lpstr>Ubuntu Mono</vt:lpstr>
      <vt:lpstr>Walbaum Display Heavy</vt:lpstr>
      <vt:lpstr>Titel 1</vt:lpstr>
      <vt:lpstr>Title Blank</vt:lpstr>
      <vt:lpstr>Titel 2</vt:lpstr>
      <vt:lpstr>Titel 3</vt:lpstr>
      <vt:lpstr>Inhalt</vt:lpstr>
      <vt:lpstr>Kapiteltrenner blau</vt:lpstr>
      <vt:lpstr>Kapiteltrenner schwarz</vt:lpstr>
      <vt:lpstr>Post-GDPR Privacy Preservation  in Android Ecosystem</vt:lpstr>
      <vt:lpstr>Meng Huasong Mark, PhD</vt:lpstr>
      <vt:lpstr>PowerPoint Presentation</vt:lpstr>
      <vt:lpstr>PowerPoint Presentation</vt:lpstr>
      <vt:lpstr>Post-GDPR Era</vt:lpstr>
      <vt:lpstr>PowerPoint Presentation</vt:lpstr>
      <vt:lpstr>Privacy Preservation in the Android Ecosystem</vt:lpstr>
      <vt:lpstr>Roadmap</vt:lpstr>
      <vt:lpstr>OS-level Safeguards of User-unresettable Identifiers (UUIs)</vt:lpstr>
      <vt:lpstr>Background</vt:lpstr>
      <vt:lpstr>Related Work &amp; Motivation</vt:lpstr>
      <vt:lpstr>Understanding Android UUIs </vt:lpstr>
      <vt:lpstr>Goal &amp;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Contributions </vt:lpstr>
      <vt:lpstr>A Large-Scale Privacy Assessment at the Third-Party SDK Level</vt:lpstr>
      <vt:lpstr>Background</vt:lpstr>
      <vt:lpstr>Background</vt:lpstr>
      <vt:lpstr>Background</vt:lpstr>
      <vt:lpstr>Related Work</vt:lpstr>
      <vt:lpstr>Goal &amp; Challenges</vt:lpstr>
      <vt:lpstr>Potential Compliance Issues</vt:lpstr>
      <vt:lpstr>Scope of Privacy Data</vt:lpstr>
      <vt:lpstr>Our Approach</vt:lpstr>
      <vt:lpstr>Collecting Third-Party SDKs (Phase 1)</vt:lpstr>
      <vt:lpstr>PowerPoint Presentation</vt:lpstr>
      <vt:lpstr>Identifying Data Requested in Privacy Policies (Phase 2)</vt:lpstr>
      <vt:lpstr>Identifying Data Requested in Privacy Policies (Phase 2)</vt:lpstr>
      <vt:lpstr>PowerPoint Presentation</vt:lpstr>
      <vt:lpstr>PowerPoint Presentation</vt:lpstr>
      <vt:lpstr> </vt:lpstr>
      <vt:lpstr>Evaluation</vt:lpstr>
      <vt:lpstr>Evaluation</vt:lpstr>
      <vt:lpstr>Evaluation</vt:lpstr>
      <vt:lpstr>System Settings Injection Issues </vt:lpstr>
      <vt:lpstr>System Settings Injection Issues </vt:lpstr>
      <vt:lpstr>Privacy Compliance Re-Inspection</vt:lpstr>
      <vt:lpstr>Contributions</vt:lpstr>
      <vt:lpstr>Future Research Directions</vt:lpstr>
      <vt:lpstr>Conclusion</vt:lpstr>
      <vt:lpstr>Ongoing Work</vt:lpstr>
      <vt:lpstr>Selected References of the 1st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Post-GDPR Threat Hunting on Android Phones:  Dissecting OS-level Safeguards of User-unresettable Identifiers</dc:title>
  <dc:creator>Mark Huasong Meng</dc:creator>
  <cp:lastModifiedBy>Mark Meng Huasong</cp:lastModifiedBy>
  <cp:revision>335</cp:revision>
  <dcterms:created xsi:type="dcterms:W3CDTF">2022-05-12T07:31:22Z</dcterms:created>
  <dcterms:modified xsi:type="dcterms:W3CDTF">2025-02-28T00:22:41Z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2024-06-25T04:51:21Z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47993b05-40eb-4883-9bf4-2686d38d299d</vt:lpwstr>
  </property>
  <property fmtid="{D5CDD505-2E9C-101B-9397-08002B2CF9AE}" pid="8" name="MSIP_Label_0f488380-630a-4f55-a077-a19445e3f360_ContentBits">
    <vt:lpwstr>0</vt:lpwstr>
  </property>
</Properties>
</file>